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66"/>
  </p:notesMasterIdLst>
  <p:sldIdLst>
    <p:sldId id="266" r:id="rId2"/>
    <p:sldId id="492" r:id="rId3"/>
    <p:sldId id="321" r:id="rId4"/>
    <p:sldId id="526" r:id="rId5"/>
    <p:sldId id="261" r:id="rId6"/>
    <p:sldId id="481" r:id="rId7"/>
    <p:sldId id="471" r:id="rId8"/>
    <p:sldId id="391" r:id="rId9"/>
    <p:sldId id="463" r:id="rId10"/>
    <p:sldId id="524" r:id="rId11"/>
    <p:sldId id="475" r:id="rId12"/>
    <p:sldId id="309" r:id="rId13"/>
    <p:sldId id="300" r:id="rId14"/>
    <p:sldId id="494" r:id="rId15"/>
    <p:sldId id="467" r:id="rId16"/>
    <p:sldId id="313" r:id="rId17"/>
    <p:sldId id="543" r:id="rId18"/>
    <p:sldId id="482" r:id="rId19"/>
    <p:sldId id="483" r:id="rId20"/>
    <p:sldId id="263" r:id="rId21"/>
    <p:sldId id="497" r:id="rId22"/>
    <p:sldId id="264" r:id="rId23"/>
    <p:sldId id="325" r:id="rId24"/>
    <p:sldId id="527" r:id="rId25"/>
    <p:sldId id="484" r:id="rId26"/>
    <p:sldId id="519" r:id="rId27"/>
    <p:sldId id="520" r:id="rId28"/>
    <p:sldId id="535" r:id="rId29"/>
    <p:sldId id="556" r:id="rId30"/>
    <p:sldId id="553" r:id="rId31"/>
    <p:sldId id="260" r:id="rId32"/>
    <p:sldId id="541" r:id="rId33"/>
    <p:sldId id="496" r:id="rId34"/>
    <p:sldId id="262" r:id="rId35"/>
    <p:sldId id="499" r:id="rId36"/>
    <p:sldId id="500" r:id="rId37"/>
    <p:sldId id="487" r:id="rId38"/>
    <p:sldId id="265" r:id="rId39"/>
    <p:sldId id="488" r:id="rId40"/>
    <p:sldId id="501" r:id="rId41"/>
    <p:sldId id="267" r:id="rId42"/>
    <p:sldId id="490" r:id="rId43"/>
    <p:sldId id="270" r:id="rId44"/>
    <p:sldId id="489" r:id="rId45"/>
    <p:sldId id="268" r:id="rId46"/>
    <p:sldId id="491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502" r:id="rId55"/>
    <p:sldId id="544" r:id="rId56"/>
    <p:sldId id="545" r:id="rId57"/>
    <p:sldId id="549" r:id="rId58"/>
    <p:sldId id="548" r:id="rId59"/>
    <p:sldId id="550" r:id="rId60"/>
    <p:sldId id="546" r:id="rId61"/>
    <p:sldId id="547" r:id="rId62"/>
    <p:sldId id="551" r:id="rId63"/>
    <p:sldId id="552" r:id="rId64"/>
    <p:sldId id="48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275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834"/>
  </p:normalViewPr>
  <p:slideViewPr>
    <p:cSldViewPr snapToGrid="0">
      <p:cViewPr varScale="1">
        <p:scale>
          <a:sx n="80" d="100"/>
          <a:sy n="80" d="100"/>
        </p:scale>
        <p:origin x="208" y="2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04F62A-A841-A44D-BE44-7C29ACACEFDF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1F3AE90-1993-9545-807B-5365FA9E90D8}">
      <dgm:prSet phldrT="[Texte]"/>
      <dgm:spPr/>
      <dgm:t>
        <a:bodyPr/>
        <a:lstStyle/>
        <a:p>
          <a:r>
            <a:rPr lang="fr-FR" dirty="0"/>
            <a:t>Data acquisition</a:t>
          </a:r>
        </a:p>
      </dgm:t>
    </dgm:pt>
    <dgm:pt modelId="{A8E9CB2A-7B82-274E-A676-DADDB241D722}" type="parTrans" cxnId="{712C3F80-A52C-F944-8F39-99A0D6A5686D}">
      <dgm:prSet/>
      <dgm:spPr/>
      <dgm:t>
        <a:bodyPr/>
        <a:lstStyle/>
        <a:p>
          <a:endParaRPr lang="fr-FR"/>
        </a:p>
      </dgm:t>
    </dgm:pt>
    <dgm:pt modelId="{3E1D8A4C-F50D-0746-8FD2-DEA0DB491096}" type="sibTrans" cxnId="{712C3F80-A52C-F944-8F39-99A0D6A5686D}">
      <dgm:prSet/>
      <dgm:spPr/>
      <dgm:t>
        <a:bodyPr/>
        <a:lstStyle/>
        <a:p>
          <a:endParaRPr lang="fr-FR"/>
        </a:p>
      </dgm:t>
    </dgm:pt>
    <dgm:pt modelId="{88F2C5B6-A88F-1F46-925A-6B670B085D84}">
      <dgm:prSet phldrT="[Texte]"/>
      <dgm:spPr/>
      <dgm:t>
        <a:bodyPr/>
        <a:lstStyle/>
        <a:p>
          <a:r>
            <a:rPr lang="en-GB" noProof="0" dirty="0"/>
            <a:t>Traceability</a:t>
          </a:r>
        </a:p>
      </dgm:t>
    </dgm:pt>
    <dgm:pt modelId="{CDEF7537-5676-2C41-924C-CC174719B4E2}" type="parTrans" cxnId="{8B17F5BD-C5B7-F044-9860-38F6CF3D5E65}">
      <dgm:prSet/>
      <dgm:spPr/>
      <dgm:t>
        <a:bodyPr/>
        <a:lstStyle/>
        <a:p>
          <a:endParaRPr lang="fr-FR"/>
        </a:p>
      </dgm:t>
    </dgm:pt>
    <dgm:pt modelId="{DA39CC74-FE4C-3944-BFD9-06BD8C87794A}" type="sibTrans" cxnId="{8B17F5BD-C5B7-F044-9860-38F6CF3D5E65}">
      <dgm:prSet/>
      <dgm:spPr/>
      <dgm:t>
        <a:bodyPr/>
        <a:lstStyle/>
        <a:p>
          <a:endParaRPr lang="fr-FR"/>
        </a:p>
      </dgm:t>
    </dgm:pt>
    <dgm:pt modelId="{E0DFB0CB-3193-2C45-84B7-2DA40AD5C7A4}">
      <dgm:prSet phldrT="[Texte]"/>
      <dgm:spPr/>
      <dgm:t>
        <a:bodyPr/>
        <a:lstStyle/>
        <a:p>
          <a:r>
            <a:rPr lang="fr-FR" dirty="0"/>
            <a:t>Data computation</a:t>
          </a:r>
        </a:p>
      </dgm:t>
    </dgm:pt>
    <dgm:pt modelId="{37DD4C08-E2CD-8E43-92F9-3FD59FAA68A0}" type="parTrans" cxnId="{47759E27-1FE2-1E44-AE2B-4B370244034A}">
      <dgm:prSet/>
      <dgm:spPr/>
      <dgm:t>
        <a:bodyPr/>
        <a:lstStyle/>
        <a:p>
          <a:endParaRPr lang="fr-FR"/>
        </a:p>
      </dgm:t>
    </dgm:pt>
    <dgm:pt modelId="{8B81E92B-423C-0446-93E7-2BD15D506C36}" type="sibTrans" cxnId="{47759E27-1FE2-1E44-AE2B-4B370244034A}">
      <dgm:prSet/>
      <dgm:spPr/>
      <dgm:t>
        <a:bodyPr/>
        <a:lstStyle/>
        <a:p>
          <a:endParaRPr lang="fr-FR"/>
        </a:p>
      </dgm:t>
    </dgm:pt>
    <dgm:pt modelId="{7FF7EEC4-4AB4-144F-83E3-2BED26D642B3}">
      <dgm:prSet phldrT="[Texte]"/>
      <dgm:spPr/>
      <dgm:t>
        <a:bodyPr/>
        <a:lstStyle/>
        <a:p>
          <a:r>
            <a:rPr lang="en-GB" noProof="0" dirty="0"/>
            <a:t>New computation for each scientific question</a:t>
          </a:r>
        </a:p>
      </dgm:t>
    </dgm:pt>
    <dgm:pt modelId="{D71BA69F-DC2B-0448-91CE-1E19F0179353}" type="parTrans" cxnId="{E52512F8-8017-1248-973C-18B04BAFE1C6}">
      <dgm:prSet/>
      <dgm:spPr/>
      <dgm:t>
        <a:bodyPr/>
        <a:lstStyle/>
        <a:p>
          <a:endParaRPr lang="fr-FR"/>
        </a:p>
      </dgm:t>
    </dgm:pt>
    <dgm:pt modelId="{37E4AA6E-8477-B542-81D3-05B3DDBE7232}" type="sibTrans" cxnId="{E52512F8-8017-1248-973C-18B04BAFE1C6}">
      <dgm:prSet/>
      <dgm:spPr/>
      <dgm:t>
        <a:bodyPr/>
        <a:lstStyle/>
        <a:p>
          <a:endParaRPr lang="fr-FR"/>
        </a:p>
      </dgm:t>
    </dgm:pt>
    <dgm:pt modelId="{C4837E8F-7B40-374E-AC8F-0F2CA82D9544}">
      <dgm:prSet phldrT="[Texte]"/>
      <dgm:spPr/>
      <dgm:t>
        <a:bodyPr/>
        <a:lstStyle/>
        <a:p>
          <a:r>
            <a:rPr lang="fr-FR" dirty="0"/>
            <a:t>Data publication</a:t>
          </a:r>
        </a:p>
      </dgm:t>
    </dgm:pt>
    <dgm:pt modelId="{89CF8ED4-323C-8944-86EF-D005951F5A3F}" type="parTrans" cxnId="{B3CB7251-F482-B849-90DD-99533279030F}">
      <dgm:prSet/>
      <dgm:spPr/>
      <dgm:t>
        <a:bodyPr/>
        <a:lstStyle/>
        <a:p>
          <a:endParaRPr lang="fr-FR"/>
        </a:p>
      </dgm:t>
    </dgm:pt>
    <dgm:pt modelId="{CBBA0989-7FF0-C14F-9127-A0F49D9186C2}" type="sibTrans" cxnId="{B3CB7251-F482-B849-90DD-99533279030F}">
      <dgm:prSet/>
      <dgm:spPr/>
      <dgm:t>
        <a:bodyPr/>
        <a:lstStyle/>
        <a:p>
          <a:endParaRPr lang="fr-FR"/>
        </a:p>
      </dgm:t>
    </dgm:pt>
    <dgm:pt modelId="{708ECEA4-69A7-884F-969C-2BD24F77D28B}">
      <dgm:prSet phldrT="[Texte]"/>
      <dgm:spPr/>
      <dgm:t>
        <a:bodyPr/>
        <a:lstStyle/>
        <a:p>
          <a:r>
            <a:rPr lang="en-GB" noProof="0" dirty="0"/>
            <a:t>One Data Publication by datasets.</a:t>
          </a:r>
        </a:p>
      </dgm:t>
    </dgm:pt>
    <dgm:pt modelId="{FCCB9F7B-28F9-3647-A775-115F505B4159}" type="parTrans" cxnId="{0D7AB6F7-1E4F-CF4D-8F44-462C93AB8114}">
      <dgm:prSet/>
      <dgm:spPr/>
      <dgm:t>
        <a:bodyPr/>
        <a:lstStyle/>
        <a:p>
          <a:endParaRPr lang="fr-FR"/>
        </a:p>
      </dgm:t>
    </dgm:pt>
    <dgm:pt modelId="{9606F391-481B-8C44-942E-307CA678CF42}" type="sibTrans" cxnId="{0D7AB6F7-1E4F-CF4D-8F44-462C93AB8114}">
      <dgm:prSet/>
      <dgm:spPr/>
      <dgm:t>
        <a:bodyPr/>
        <a:lstStyle/>
        <a:p>
          <a:endParaRPr lang="fr-FR"/>
        </a:p>
      </dgm:t>
    </dgm:pt>
    <dgm:pt modelId="{6497BEA0-E01D-6D48-9B9A-8A6FCE6E5017}">
      <dgm:prSet phldrT="[Texte]"/>
      <dgm:spPr/>
      <dgm:t>
        <a:bodyPr/>
        <a:lstStyle/>
        <a:p>
          <a:r>
            <a:rPr lang="en-GB" noProof="0" dirty="0"/>
            <a:t>Raw measures</a:t>
          </a:r>
        </a:p>
      </dgm:t>
    </dgm:pt>
    <dgm:pt modelId="{71E9558A-1464-6147-8009-6C63530539EC}" type="parTrans" cxnId="{C1BBEDE0-EA77-844F-A257-D3DF2BD59563}">
      <dgm:prSet/>
      <dgm:spPr/>
      <dgm:t>
        <a:bodyPr/>
        <a:lstStyle/>
        <a:p>
          <a:endParaRPr lang="fr-FR"/>
        </a:p>
      </dgm:t>
    </dgm:pt>
    <dgm:pt modelId="{DC604E2D-3F3E-DD41-873B-6EDF0C0B1B25}" type="sibTrans" cxnId="{C1BBEDE0-EA77-844F-A257-D3DF2BD59563}">
      <dgm:prSet/>
      <dgm:spPr/>
      <dgm:t>
        <a:bodyPr/>
        <a:lstStyle/>
        <a:p>
          <a:endParaRPr lang="fr-FR"/>
        </a:p>
      </dgm:t>
    </dgm:pt>
    <dgm:pt modelId="{B1E571F9-B412-4140-9777-593B06FD30B3}">
      <dgm:prSet phldrT="[Texte]"/>
      <dgm:spPr/>
      <dgm:t>
        <a:bodyPr/>
        <a:lstStyle/>
        <a:p>
          <a:r>
            <a:rPr lang="en-GB" noProof="0" dirty="0"/>
            <a:t>Data Cleaning</a:t>
          </a:r>
        </a:p>
      </dgm:t>
    </dgm:pt>
    <dgm:pt modelId="{09DE254C-1310-7F40-A10F-686570F7F950}" type="parTrans" cxnId="{BF642BB1-B68E-7844-8543-9A143EF043D2}">
      <dgm:prSet/>
      <dgm:spPr/>
      <dgm:t>
        <a:bodyPr/>
        <a:lstStyle/>
        <a:p>
          <a:endParaRPr lang="fr-FR"/>
        </a:p>
      </dgm:t>
    </dgm:pt>
    <dgm:pt modelId="{9A7C62E8-1FAE-0C4E-B784-0A5D3E749BE8}" type="sibTrans" cxnId="{BF642BB1-B68E-7844-8543-9A143EF043D2}">
      <dgm:prSet/>
      <dgm:spPr/>
      <dgm:t>
        <a:bodyPr/>
        <a:lstStyle/>
        <a:p>
          <a:endParaRPr lang="fr-FR"/>
        </a:p>
      </dgm:t>
    </dgm:pt>
    <dgm:pt modelId="{A22456A8-250C-6744-980E-EFEA3A850F00}">
      <dgm:prSet phldrT="[Texte]"/>
      <dgm:spPr/>
      <dgm:t>
        <a:bodyPr/>
        <a:lstStyle/>
        <a:p>
          <a:r>
            <a:rPr lang="en-GB" noProof="0" dirty="0"/>
            <a:t>Platform IS (Emphasis IS, PHIS, …)</a:t>
          </a:r>
        </a:p>
      </dgm:t>
    </dgm:pt>
    <dgm:pt modelId="{24FBFE3E-575A-B740-8114-1AA06AA928F9}" type="parTrans" cxnId="{9C540F65-B0AC-8146-B810-7AE249274174}">
      <dgm:prSet/>
      <dgm:spPr/>
      <dgm:t>
        <a:bodyPr/>
        <a:lstStyle/>
        <a:p>
          <a:endParaRPr lang="fr-FR"/>
        </a:p>
      </dgm:t>
    </dgm:pt>
    <dgm:pt modelId="{B5CC1998-954B-5041-A0C7-6D3B232E5050}" type="sibTrans" cxnId="{9C540F65-B0AC-8146-B810-7AE249274174}">
      <dgm:prSet/>
      <dgm:spPr/>
      <dgm:t>
        <a:bodyPr/>
        <a:lstStyle/>
        <a:p>
          <a:endParaRPr lang="fr-FR"/>
        </a:p>
      </dgm:t>
    </dgm:pt>
    <dgm:pt modelId="{1246C7B6-188C-904B-AD2A-03A4BECE55DE}">
      <dgm:prSet phldrT="[Texte]"/>
      <dgm:spPr/>
      <dgm:t>
        <a:bodyPr/>
        <a:lstStyle/>
        <a:p>
          <a:r>
            <a:rPr lang="en-GB" noProof="0" dirty="0"/>
            <a:t>One raw dataset </a:t>
          </a:r>
          <a:r>
            <a:rPr lang="en-GB" noProof="0" dirty="0">
              <a:sym typeface="Wingdings" pitchFamily="2" charset="2"/>
            </a:rPr>
            <a:t> many computed datasets</a:t>
          </a:r>
          <a:endParaRPr lang="en-GB" noProof="0" dirty="0"/>
        </a:p>
      </dgm:t>
    </dgm:pt>
    <dgm:pt modelId="{475ACDAC-F8ED-3D4E-BB37-94E5E0948047}" type="parTrans" cxnId="{A828C769-6A39-1444-A91A-5990A7F5546C}">
      <dgm:prSet/>
      <dgm:spPr/>
      <dgm:t>
        <a:bodyPr/>
        <a:lstStyle/>
        <a:p>
          <a:endParaRPr lang="fr-FR"/>
        </a:p>
      </dgm:t>
    </dgm:pt>
    <dgm:pt modelId="{1A67EDDE-0938-EC42-B1FC-FE48D74F537B}" type="sibTrans" cxnId="{A828C769-6A39-1444-A91A-5990A7F5546C}">
      <dgm:prSet/>
      <dgm:spPr/>
      <dgm:t>
        <a:bodyPr/>
        <a:lstStyle/>
        <a:p>
          <a:endParaRPr lang="fr-FR"/>
        </a:p>
      </dgm:t>
    </dgm:pt>
    <dgm:pt modelId="{2218A442-A56F-F040-86AA-C7C954AC5452}">
      <dgm:prSet phldrT="[Texte]"/>
      <dgm:spPr/>
      <dgm:t>
        <a:bodyPr/>
        <a:lstStyle/>
        <a:p>
          <a:r>
            <a:rPr lang="en-GB" b="1" u="sng" noProof="0" dirty="0"/>
            <a:t>Platform IS</a:t>
          </a:r>
        </a:p>
      </dgm:t>
    </dgm:pt>
    <dgm:pt modelId="{B0359C02-E10B-F747-8693-E6CFC5FEC6B7}" type="parTrans" cxnId="{9D8D0BBC-FDBC-8C43-B886-CB8ECE63B850}">
      <dgm:prSet/>
      <dgm:spPr/>
      <dgm:t>
        <a:bodyPr/>
        <a:lstStyle/>
        <a:p>
          <a:endParaRPr lang="fr-FR"/>
        </a:p>
      </dgm:t>
    </dgm:pt>
    <dgm:pt modelId="{D059A728-1EE0-E64C-A333-835C2D38313E}" type="sibTrans" cxnId="{9D8D0BBC-FDBC-8C43-B886-CB8ECE63B850}">
      <dgm:prSet/>
      <dgm:spPr/>
      <dgm:t>
        <a:bodyPr/>
        <a:lstStyle/>
        <a:p>
          <a:endParaRPr lang="fr-FR"/>
        </a:p>
      </dgm:t>
    </dgm:pt>
    <dgm:pt modelId="{A8BABBDB-1D76-9C49-90EB-5E447F980634}">
      <dgm:prSet phldrT="[Texte]"/>
      <dgm:spPr/>
      <dgm:t>
        <a:bodyPr/>
        <a:lstStyle/>
        <a:p>
          <a:r>
            <a:rPr lang="en-GB" b="1" u="sng" noProof="0" dirty="0"/>
            <a:t>FAIR Data Repositories</a:t>
          </a:r>
        </a:p>
      </dgm:t>
    </dgm:pt>
    <dgm:pt modelId="{162B9BD0-13BF-CB4A-A182-A132CDFEF7EF}" type="parTrans" cxnId="{C37ACC79-863F-1141-9789-7ECF1EAC7071}">
      <dgm:prSet/>
      <dgm:spPr/>
      <dgm:t>
        <a:bodyPr/>
        <a:lstStyle/>
        <a:p>
          <a:endParaRPr lang="fr-FR"/>
        </a:p>
      </dgm:t>
    </dgm:pt>
    <dgm:pt modelId="{26E36DC1-9F03-3849-8DF3-0F28470384D6}" type="sibTrans" cxnId="{C37ACC79-863F-1141-9789-7ECF1EAC7071}">
      <dgm:prSet/>
      <dgm:spPr/>
      <dgm:t>
        <a:bodyPr/>
        <a:lstStyle/>
        <a:p>
          <a:endParaRPr lang="fr-FR"/>
        </a:p>
      </dgm:t>
    </dgm:pt>
    <dgm:pt modelId="{EFCCB1F7-7CAD-B243-A57E-88877B4A3253}">
      <dgm:prSet/>
      <dgm:spPr/>
      <dgm:t>
        <a:bodyPr/>
        <a:lstStyle/>
        <a:p>
          <a:r>
            <a:rPr lang="en-US" dirty="0"/>
            <a:t>Reproducibility</a:t>
          </a:r>
        </a:p>
      </dgm:t>
    </dgm:pt>
    <dgm:pt modelId="{A38B16F6-47CD-D943-BDDE-5F911A9818AD}" type="parTrans" cxnId="{4B7CD5AC-0511-4049-A86D-1F36F5F225EB}">
      <dgm:prSet/>
      <dgm:spPr/>
      <dgm:t>
        <a:bodyPr/>
        <a:lstStyle/>
        <a:p>
          <a:endParaRPr lang="fr-FR"/>
        </a:p>
      </dgm:t>
    </dgm:pt>
    <dgm:pt modelId="{A28D7616-3FD0-4D4B-980A-1104ED2ECF74}" type="sibTrans" cxnId="{4B7CD5AC-0511-4049-A86D-1F36F5F225EB}">
      <dgm:prSet/>
      <dgm:spPr/>
      <dgm:t>
        <a:bodyPr/>
        <a:lstStyle/>
        <a:p>
          <a:endParaRPr lang="fr-FR"/>
        </a:p>
      </dgm:t>
    </dgm:pt>
    <dgm:pt modelId="{24071B6E-C535-554C-BAD2-CBCC216A8B58}">
      <dgm:prSet/>
      <dgm:spPr/>
      <dgm:t>
        <a:bodyPr/>
        <a:lstStyle/>
        <a:p>
          <a:r>
            <a:rPr lang="en-US"/>
            <a:t>Traceability</a:t>
          </a:r>
          <a:endParaRPr lang="en-US" dirty="0"/>
        </a:p>
      </dgm:t>
    </dgm:pt>
    <dgm:pt modelId="{BA09A6A9-53C6-5F49-8CB5-5F41425050F8}" type="parTrans" cxnId="{C2732AB5-4D78-F04D-B9E6-4E0D7BB52D28}">
      <dgm:prSet/>
      <dgm:spPr/>
      <dgm:t>
        <a:bodyPr/>
        <a:lstStyle/>
        <a:p>
          <a:endParaRPr lang="fr-FR"/>
        </a:p>
      </dgm:t>
    </dgm:pt>
    <dgm:pt modelId="{54CC7DD9-5D2C-A149-83A9-F3A3FE429EEC}" type="sibTrans" cxnId="{C2732AB5-4D78-F04D-B9E6-4E0D7BB52D28}">
      <dgm:prSet/>
      <dgm:spPr/>
      <dgm:t>
        <a:bodyPr/>
        <a:lstStyle/>
        <a:p>
          <a:endParaRPr lang="fr-FR"/>
        </a:p>
      </dgm:t>
    </dgm:pt>
    <dgm:pt modelId="{FFE56CAA-DA52-E748-B91C-B683C0DB6814}">
      <dgm:prSet/>
      <dgm:spPr/>
      <dgm:t>
        <a:bodyPr/>
        <a:lstStyle/>
        <a:p>
          <a:r>
            <a:rPr lang="en-US" dirty="0"/>
            <a:t>Provenance </a:t>
          </a:r>
        </a:p>
      </dgm:t>
    </dgm:pt>
    <dgm:pt modelId="{1C114B7F-AB8C-6848-BD67-3BB17AC0D5CF}" type="parTrans" cxnId="{265FAA40-6B7A-8147-ABC6-23C3FA7DFCF2}">
      <dgm:prSet/>
      <dgm:spPr/>
      <dgm:t>
        <a:bodyPr/>
        <a:lstStyle/>
        <a:p>
          <a:endParaRPr lang="fr-FR"/>
        </a:p>
      </dgm:t>
    </dgm:pt>
    <dgm:pt modelId="{75722ACB-96D3-BE4B-98B1-493A424260CE}" type="sibTrans" cxnId="{265FAA40-6B7A-8147-ABC6-23C3FA7DFCF2}">
      <dgm:prSet/>
      <dgm:spPr/>
      <dgm:t>
        <a:bodyPr/>
        <a:lstStyle/>
        <a:p>
          <a:endParaRPr lang="fr-FR"/>
        </a:p>
      </dgm:t>
    </dgm:pt>
    <dgm:pt modelId="{52A7759E-336C-B644-9DB0-DAD9E24E0C74}">
      <dgm:prSet phldrT="[Texte]"/>
      <dgm:spPr/>
      <dgm:t>
        <a:bodyPr/>
        <a:lstStyle/>
        <a:p>
          <a:r>
            <a:rPr lang="en-GB" noProof="0" dirty="0"/>
            <a:t>Reduced</a:t>
          </a:r>
        </a:p>
      </dgm:t>
    </dgm:pt>
    <dgm:pt modelId="{54336E58-9297-C646-AEAD-187ECA951D15}" type="parTrans" cxnId="{815CA97C-39B0-FA4C-8009-92A707C38BA7}">
      <dgm:prSet/>
      <dgm:spPr/>
      <dgm:t>
        <a:bodyPr/>
        <a:lstStyle/>
        <a:p>
          <a:endParaRPr lang="fr-FR"/>
        </a:p>
      </dgm:t>
    </dgm:pt>
    <dgm:pt modelId="{116F5CF9-4A73-CA44-AE1A-BF15CA1D3475}" type="sibTrans" cxnId="{815CA97C-39B0-FA4C-8009-92A707C38BA7}">
      <dgm:prSet/>
      <dgm:spPr/>
      <dgm:t>
        <a:bodyPr/>
        <a:lstStyle/>
        <a:p>
          <a:endParaRPr lang="fr-FR"/>
        </a:p>
      </dgm:t>
    </dgm:pt>
    <dgm:pt modelId="{2427564B-DB12-354E-9FF6-571385E3987B}">
      <dgm:prSet phldrT="[Texte]"/>
      <dgm:spPr/>
      <dgm:t>
        <a:bodyPr/>
        <a:lstStyle/>
        <a:p>
          <a:r>
            <a:rPr lang="en-GB" noProof="0" dirty="0" err="1"/>
            <a:t>phenomic</a:t>
          </a:r>
          <a:endParaRPr lang="en-GB" noProof="0" dirty="0"/>
        </a:p>
      </dgm:t>
    </dgm:pt>
    <dgm:pt modelId="{1994CBE3-F631-0742-8A2F-F26E86C3A99F}" type="parTrans" cxnId="{371F55FF-986E-E848-AF44-EBDD960604FC}">
      <dgm:prSet/>
      <dgm:spPr/>
      <dgm:t>
        <a:bodyPr/>
        <a:lstStyle/>
        <a:p>
          <a:endParaRPr lang="fr-FR"/>
        </a:p>
      </dgm:t>
    </dgm:pt>
    <dgm:pt modelId="{82CFA6A0-E2D6-8643-A83D-8332AB4D15C9}" type="sibTrans" cxnId="{371F55FF-986E-E848-AF44-EBDD960604FC}">
      <dgm:prSet/>
      <dgm:spPr/>
      <dgm:t>
        <a:bodyPr/>
        <a:lstStyle/>
        <a:p>
          <a:endParaRPr lang="fr-FR"/>
        </a:p>
      </dgm:t>
    </dgm:pt>
    <dgm:pt modelId="{E8EB7E80-119D-1140-B8FB-F5A1F1829CE0}">
      <dgm:prSet phldrT="[Texte]"/>
      <dgm:spPr/>
      <dgm:t>
        <a:bodyPr/>
        <a:lstStyle/>
        <a:p>
          <a:r>
            <a:rPr lang="en-GB" b="1" noProof="0" dirty="0"/>
            <a:t>VARIABLES</a:t>
          </a:r>
        </a:p>
      </dgm:t>
    </dgm:pt>
    <dgm:pt modelId="{876AD95D-6CC0-2C45-9146-B129164C0127}" type="parTrans" cxnId="{A44E52AD-A5F8-ED41-8481-1427EBF7E1C8}">
      <dgm:prSet/>
      <dgm:spPr/>
      <dgm:t>
        <a:bodyPr/>
        <a:lstStyle/>
        <a:p>
          <a:endParaRPr lang="fr-FR"/>
        </a:p>
      </dgm:t>
    </dgm:pt>
    <dgm:pt modelId="{37BF9016-1E4A-F14C-AD59-441A06606EE2}" type="sibTrans" cxnId="{A44E52AD-A5F8-ED41-8481-1427EBF7E1C8}">
      <dgm:prSet/>
      <dgm:spPr/>
      <dgm:t>
        <a:bodyPr/>
        <a:lstStyle/>
        <a:p>
          <a:endParaRPr lang="fr-FR"/>
        </a:p>
      </dgm:t>
    </dgm:pt>
    <dgm:pt modelId="{4DD0642F-800F-A74F-95EF-D6562B031F4E}">
      <dgm:prSet phldrT="[Texte]"/>
      <dgm:spPr/>
      <dgm:t>
        <a:bodyPr/>
        <a:lstStyle/>
        <a:p>
          <a:r>
            <a:rPr lang="en-GB" b="1" noProof="0" dirty="0"/>
            <a:t>INDICATORS</a:t>
          </a:r>
        </a:p>
      </dgm:t>
    </dgm:pt>
    <dgm:pt modelId="{CCEC2399-D89D-184E-8CB0-212EB449B015}" type="parTrans" cxnId="{84453C04-79B2-9241-A2D0-691D2C932287}">
      <dgm:prSet/>
      <dgm:spPr/>
      <dgm:t>
        <a:bodyPr/>
        <a:lstStyle/>
        <a:p>
          <a:endParaRPr lang="fr-FR"/>
        </a:p>
      </dgm:t>
    </dgm:pt>
    <dgm:pt modelId="{E88202E7-8558-4048-AB83-29684BAC0CBC}" type="sibTrans" cxnId="{84453C04-79B2-9241-A2D0-691D2C932287}">
      <dgm:prSet/>
      <dgm:spPr/>
      <dgm:t>
        <a:bodyPr/>
        <a:lstStyle/>
        <a:p>
          <a:endParaRPr lang="fr-FR"/>
        </a:p>
      </dgm:t>
    </dgm:pt>
    <dgm:pt modelId="{316F5CB6-E17D-BE4D-A1A0-8B44433D2BC8}" type="pres">
      <dgm:prSet presAssocID="{F404F62A-A841-A44D-BE44-7C29ACACEFDF}" presName="linearFlow" presStyleCnt="0">
        <dgm:presLayoutVars>
          <dgm:dir/>
          <dgm:animLvl val="lvl"/>
          <dgm:resizeHandles val="exact"/>
        </dgm:presLayoutVars>
      </dgm:prSet>
      <dgm:spPr/>
    </dgm:pt>
    <dgm:pt modelId="{35829A29-FF8F-DA43-B5D3-624117AC35E9}" type="pres">
      <dgm:prSet presAssocID="{61F3AE90-1993-9545-807B-5365FA9E90D8}" presName="composite" presStyleCnt="0"/>
      <dgm:spPr/>
    </dgm:pt>
    <dgm:pt modelId="{7E515FBB-AA5B-8A4D-B2F6-A6AB555FB116}" type="pres">
      <dgm:prSet presAssocID="{61F3AE90-1993-9545-807B-5365FA9E90D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D74D266-F758-A94F-8427-558B43339A0C}" type="pres">
      <dgm:prSet presAssocID="{61F3AE90-1993-9545-807B-5365FA9E90D8}" presName="parSh" presStyleLbl="node1" presStyleIdx="0" presStyleCnt="3"/>
      <dgm:spPr/>
    </dgm:pt>
    <dgm:pt modelId="{FE26BA1E-46C3-F343-A13F-51C9C5622820}" type="pres">
      <dgm:prSet presAssocID="{61F3AE90-1993-9545-807B-5365FA9E90D8}" presName="desTx" presStyleLbl="fgAcc1" presStyleIdx="0" presStyleCnt="3">
        <dgm:presLayoutVars>
          <dgm:bulletEnabled val="1"/>
        </dgm:presLayoutVars>
      </dgm:prSet>
      <dgm:spPr/>
    </dgm:pt>
    <dgm:pt modelId="{08E97DC5-E7D1-F444-A987-18BB005A97BB}" type="pres">
      <dgm:prSet presAssocID="{3E1D8A4C-F50D-0746-8FD2-DEA0DB491096}" presName="sibTrans" presStyleLbl="sibTrans2D1" presStyleIdx="0" presStyleCnt="2"/>
      <dgm:spPr/>
    </dgm:pt>
    <dgm:pt modelId="{E57E63C2-9963-FE4B-85B7-681E0FF5D7C5}" type="pres">
      <dgm:prSet presAssocID="{3E1D8A4C-F50D-0746-8FD2-DEA0DB491096}" presName="connTx" presStyleLbl="sibTrans2D1" presStyleIdx="0" presStyleCnt="2"/>
      <dgm:spPr/>
    </dgm:pt>
    <dgm:pt modelId="{551072FA-05C0-2C48-B84C-400530307AC4}" type="pres">
      <dgm:prSet presAssocID="{E0DFB0CB-3193-2C45-84B7-2DA40AD5C7A4}" presName="composite" presStyleCnt="0"/>
      <dgm:spPr/>
    </dgm:pt>
    <dgm:pt modelId="{67BB1660-9C6F-864A-AD93-805853D713BE}" type="pres">
      <dgm:prSet presAssocID="{E0DFB0CB-3193-2C45-84B7-2DA40AD5C7A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6F7B992-E116-8842-AE8E-D19EFAB9EDF3}" type="pres">
      <dgm:prSet presAssocID="{E0DFB0CB-3193-2C45-84B7-2DA40AD5C7A4}" presName="parSh" presStyleLbl="node1" presStyleIdx="1" presStyleCnt="3"/>
      <dgm:spPr/>
    </dgm:pt>
    <dgm:pt modelId="{BB70FF15-A342-1943-BB89-81E224D48746}" type="pres">
      <dgm:prSet presAssocID="{E0DFB0CB-3193-2C45-84B7-2DA40AD5C7A4}" presName="desTx" presStyleLbl="fgAcc1" presStyleIdx="1" presStyleCnt="3">
        <dgm:presLayoutVars>
          <dgm:bulletEnabled val="1"/>
        </dgm:presLayoutVars>
      </dgm:prSet>
      <dgm:spPr/>
    </dgm:pt>
    <dgm:pt modelId="{712D27A8-6225-704D-A8D6-814E173CEC64}" type="pres">
      <dgm:prSet presAssocID="{8B81E92B-423C-0446-93E7-2BD15D506C36}" presName="sibTrans" presStyleLbl="sibTrans2D1" presStyleIdx="1" presStyleCnt="2"/>
      <dgm:spPr/>
    </dgm:pt>
    <dgm:pt modelId="{25B7B805-546A-A042-A032-4B920443A1BF}" type="pres">
      <dgm:prSet presAssocID="{8B81E92B-423C-0446-93E7-2BD15D506C36}" presName="connTx" presStyleLbl="sibTrans2D1" presStyleIdx="1" presStyleCnt="2"/>
      <dgm:spPr/>
    </dgm:pt>
    <dgm:pt modelId="{C7C7CD90-B776-8346-92A1-70BBFF2C8C16}" type="pres">
      <dgm:prSet presAssocID="{C4837E8F-7B40-374E-AC8F-0F2CA82D9544}" presName="composite" presStyleCnt="0"/>
      <dgm:spPr/>
    </dgm:pt>
    <dgm:pt modelId="{1871FB2C-BBD6-694C-AB25-558C7C6D5ACD}" type="pres">
      <dgm:prSet presAssocID="{C4837E8F-7B40-374E-AC8F-0F2CA82D954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2D1EDC1-E31D-9C4A-9322-34D1BDD31B75}" type="pres">
      <dgm:prSet presAssocID="{C4837E8F-7B40-374E-AC8F-0F2CA82D9544}" presName="parSh" presStyleLbl="node1" presStyleIdx="2" presStyleCnt="3"/>
      <dgm:spPr/>
    </dgm:pt>
    <dgm:pt modelId="{29ACCBC1-A619-C840-8560-03F0372D6DA2}" type="pres">
      <dgm:prSet presAssocID="{C4837E8F-7B40-374E-AC8F-0F2CA82D954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84453C04-79B2-9241-A2D0-691D2C932287}" srcId="{E0DFB0CB-3193-2C45-84B7-2DA40AD5C7A4}" destId="{4DD0642F-800F-A74F-95EF-D6562B031F4E}" srcOrd="0" destOrd="0" parTransId="{CCEC2399-D89D-184E-8CB0-212EB449B015}" sibTransId="{E88202E7-8558-4048-AB83-29684BAC0CBC}"/>
    <dgm:cxn modelId="{40D22306-63DD-CC4E-9E00-D09E7F0A8FEF}" type="presOf" srcId="{F404F62A-A841-A44D-BE44-7C29ACACEFDF}" destId="{316F5CB6-E17D-BE4D-A1A0-8B44433D2BC8}" srcOrd="0" destOrd="0" presId="urn:microsoft.com/office/officeart/2005/8/layout/process3"/>
    <dgm:cxn modelId="{47759E27-1FE2-1E44-AE2B-4B370244034A}" srcId="{F404F62A-A841-A44D-BE44-7C29ACACEFDF}" destId="{E0DFB0CB-3193-2C45-84B7-2DA40AD5C7A4}" srcOrd="1" destOrd="0" parTransId="{37DD4C08-E2CD-8E43-92F9-3FD59FAA68A0}" sibTransId="{8B81E92B-423C-0446-93E7-2BD15D506C36}"/>
    <dgm:cxn modelId="{47F82A2A-F016-574E-9DF2-CB95E221182D}" type="presOf" srcId="{88F2C5B6-A88F-1F46-925A-6B670B085D84}" destId="{FE26BA1E-46C3-F343-A13F-51C9C5622820}" srcOrd="0" destOrd="1" presId="urn:microsoft.com/office/officeart/2005/8/layout/process3"/>
    <dgm:cxn modelId="{6F94BA38-2945-C64E-AC9A-4F2211E53DDB}" type="presOf" srcId="{E0DFB0CB-3193-2C45-84B7-2DA40AD5C7A4}" destId="{76F7B992-E116-8842-AE8E-D19EFAB9EDF3}" srcOrd="1" destOrd="0" presId="urn:microsoft.com/office/officeart/2005/8/layout/process3"/>
    <dgm:cxn modelId="{3AD00D3E-BF66-DB41-BDB7-E72C2C2774D6}" type="presOf" srcId="{C4837E8F-7B40-374E-AC8F-0F2CA82D9544}" destId="{B2D1EDC1-E31D-9C4A-9322-34D1BDD31B75}" srcOrd="1" destOrd="0" presId="urn:microsoft.com/office/officeart/2005/8/layout/process3"/>
    <dgm:cxn modelId="{99DBA83E-B1BC-F14E-8258-F4F7AB8990F2}" type="presOf" srcId="{52A7759E-336C-B644-9DB0-DAD9E24E0C74}" destId="{29ACCBC1-A619-C840-8560-03F0372D6DA2}" srcOrd="0" destOrd="4" presId="urn:microsoft.com/office/officeart/2005/8/layout/process3"/>
    <dgm:cxn modelId="{67E4023F-91A8-9142-A684-305DB2704545}" type="presOf" srcId="{A8BABBDB-1D76-9C49-90EB-5E447F980634}" destId="{29ACCBC1-A619-C840-8560-03F0372D6DA2}" srcOrd="0" destOrd="3" presId="urn:microsoft.com/office/officeart/2005/8/layout/process3"/>
    <dgm:cxn modelId="{265FAA40-6B7A-8147-ABC6-23C3FA7DFCF2}" srcId="{61F3AE90-1993-9545-807B-5365FA9E90D8}" destId="{FFE56CAA-DA52-E748-B91C-B683C0DB6814}" srcOrd="7" destOrd="0" parTransId="{1C114B7F-AB8C-6848-BD67-3BB17AC0D5CF}" sibTransId="{75722ACB-96D3-BE4B-98B1-493A424260CE}"/>
    <dgm:cxn modelId="{3D6F7144-3180-7C43-A13B-A77E91DE9A1C}" type="presOf" srcId="{7FF7EEC4-4AB4-144F-83E3-2BED26D642B3}" destId="{BB70FF15-A342-1943-BB89-81E224D48746}" srcOrd="0" destOrd="1" presId="urn:microsoft.com/office/officeart/2005/8/layout/process3"/>
    <dgm:cxn modelId="{2D69654A-B894-B44B-BC75-7356AA6199BE}" type="presOf" srcId="{A22456A8-250C-6744-980E-EFEA3A850F00}" destId="{FE26BA1E-46C3-F343-A13F-51C9C5622820}" srcOrd="0" destOrd="4" presId="urn:microsoft.com/office/officeart/2005/8/layout/process3"/>
    <dgm:cxn modelId="{059A984D-73FC-1742-BD2C-7716BC1608B3}" type="presOf" srcId="{61F3AE90-1993-9545-807B-5365FA9E90D8}" destId="{7E515FBB-AA5B-8A4D-B2F6-A6AB555FB116}" srcOrd="0" destOrd="0" presId="urn:microsoft.com/office/officeart/2005/8/layout/process3"/>
    <dgm:cxn modelId="{A8C6CA4D-593A-0149-996E-5673BE1CF728}" type="presOf" srcId="{3E1D8A4C-F50D-0746-8FD2-DEA0DB491096}" destId="{E57E63C2-9963-FE4B-85B7-681E0FF5D7C5}" srcOrd="1" destOrd="0" presId="urn:microsoft.com/office/officeart/2005/8/layout/process3"/>
    <dgm:cxn modelId="{B3CB7251-F482-B849-90DD-99533279030F}" srcId="{F404F62A-A841-A44D-BE44-7C29ACACEFDF}" destId="{C4837E8F-7B40-374E-AC8F-0F2CA82D9544}" srcOrd="2" destOrd="0" parTransId="{89CF8ED4-323C-8944-86EF-D005951F5A3F}" sibTransId="{CBBA0989-7FF0-C14F-9127-A0F49D9186C2}"/>
    <dgm:cxn modelId="{52E55B52-0280-0747-B181-81168198EEE1}" type="presOf" srcId="{C4837E8F-7B40-374E-AC8F-0F2CA82D9544}" destId="{1871FB2C-BBD6-694C-AB25-558C7C6D5ACD}" srcOrd="0" destOrd="0" presId="urn:microsoft.com/office/officeart/2005/8/layout/process3"/>
    <dgm:cxn modelId="{E600B55E-4FB7-864C-8D08-E06B194D01EE}" type="presOf" srcId="{E8EB7E80-119D-1140-B8FB-F5A1F1829CE0}" destId="{FE26BA1E-46C3-F343-A13F-51C9C5622820}" srcOrd="0" destOrd="0" presId="urn:microsoft.com/office/officeart/2005/8/layout/process3"/>
    <dgm:cxn modelId="{609B3560-D06C-2842-906D-DC801B5EA6F0}" type="presOf" srcId="{FFE56CAA-DA52-E748-B91C-B683C0DB6814}" destId="{FE26BA1E-46C3-F343-A13F-51C9C5622820}" srcOrd="0" destOrd="7" presId="urn:microsoft.com/office/officeart/2005/8/layout/process3"/>
    <dgm:cxn modelId="{EAF35A62-3EBD-794B-AD22-D697301F403D}" type="presOf" srcId="{708ECEA4-69A7-884F-969C-2BD24F77D28B}" destId="{29ACCBC1-A619-C840-8560-03F0372D6DA2}" srcOrd="0" destOrd="0" presId="urn:microsoft.com/office/officeart/2005/8/layout/process3"/>
    <dgm:cxn modelId="{9C540F65-B0AC-8146-B810-7AE249274174}" srcId="{61F3AE90-1993-9545-807B-5365FA9E90D8}" destId="{A22456A8-250C-6744-980E-EFEA3A850F00}" srcOrd="4" destOrd="0" parTransId="{24FBFE3E-575A-B740-8114-1AA06AA928F9}" sibTransId="{B5CC1998-954B-5041-A0C7-6D3B232E5050}"/>
    <dgm:cxn modelId="{A828C769-6A39-1444-A91A-5990A7F5546C}" srcId="{E0DFB0CB-3193-2C45-84B7-2DA40AD5C7A4}" destId="{1246C7B6-188C-904B-AD2A-03A4BECE55DE}" srcOrd="2" destOrd="0" parTransId="{475ACDAC-F8ED-3D4E-BB37-94E5E0948047}" sibTransId="{1A67EDDE-0938-EC42-B1FC-FE48D74F537B}"/>
    <dgm:cxn modelId="{C37ACC79-863F-1141-9789-7ECF1EAC7071}" srcId="{C4837E8F-7B40-374E-AC8F-0F2CA82D9544}" destId="{A8BABBDB-1D76-9C49-90EB-5E447F980634}" srcOrd="2" destOrd="0" parTransId="{162B9BD0-13BF-CB4A-A182-A132CDFEF7EF}" sibTransId="{26E36DC1-9F03-3849-8DF3-0F28470384D6}"/>
    <dgm:cxn modelId="{815CA97C-39B0-FA4C-8009-92A707C38BA7}" srcId="{A8BABBDB-1D76-9C49-90EB-5E447F980634}" destId="{52A7759E-336C-B644-9DB0-DAD9E24E0C74}" srcOrd="0" destOrd="0" parTransId="{54336E58-9297-C646-AEAD-187ECA951D15}" sibTransId="{116F5CF9-4A73-CA44-AE1A-BF15CA1D3475}"/>
    <dgm:cxn modelId="{712C3F80-A52C-F944-8F39-99A0D6A5686D}" srcId="{F404F62A-A841-A44D-BE44-7C29ACACEFDF}" destId="{61F3AE90-1993-9545-807B-5365FA9E90D8}" srcOrd="0" destOrd="0" parTransId="{A8E9CB2A-7B82-274E-A676-DADDB241D722}" sibTransId="{3E1D8A4C-F50D-0746-8FD2-DEA0DB491096}"/>
    <dgm:cxn modelId="{51696E85-8A9F-CB4A-9F57-44EE406B83EC}" type="presOf" srcId="{61F3AE90-1993-9545-807B-5365FA9E90D8}" destId="{CD74D266-F758-A94F-8427-558B43339A0C}" srcOrd="1" destOrd="0" presId="urn:microsoft.com/office/officeart/2005/8/layout/process3"/>
    <dgm:cxn modelId="{0332858A-0B79-9940-BBFC-463F7272951A}" type="presOf" srcId="{2427564B-DB12-354E-9FF6-571385E3987B}" destId="{29ACCBC1-A619-C840-8560-03F0372D6DA2}" srcOrd="0" destOrd="2" presId="urn:microsoft.com/office/officeart/2005/8/layout/process3"/>
    <dgm:cxn modelId="{A374998A-1C26-454D-A3C0-FA15DB657758}" type="presOf" srcId="{E0DFB0CB-3193-2C45-84B7-2DA40AD5C7A4}" destId="{67BB1660-9C6F-864A-AD93-805853D713BE}" srcOrd="0" destOrd="0" presId="urn:microsoft.com/office/officeart/2005/8/layout/process3"/>
    <dgm:cxn modelId="{B82FD7A1-D9F6-8746-A4C3-113A58B74078}" type="presOf" srcId="{8B81E92B-423C-0446-93E7-2BD15D506C36}" destId="{712D27A8-6225-704D-A8D6-814E173CEC64}" srcOrd="0" destOrd="0" presId="urn:microsoft.com/office/officeart/2005/8/layout/process3"/>
    <dgm:cxn modelId="{4B7CD5AC-0511-4049-A86D-1F36F5F225EB}" srcId="{61F3AE90-1993-9545-807B-5365FA9E90D8}" destId="{EFCCB1F7-7CAD-B243-A57E-88877B4A3253}" srcOrd="5" destOrd="0" parTransId="{A38B16F6-47CD-D943-BDDE-5F911A9818AD}" sibTransId="{A28D7616-3FD0-4D4B-980A-1104ED2ECF74}"/>
    <dgm:cxn modelId="{95F104AD-F2C2-DE4B-84FE-8231A8D87318}" type="presOf" srcId="{8B81E92B-423C-0446-93E7-2BD15D506C36}" destId="{25B7B805-546A-A042-A032-4B920443A1BF}" srcOrd="1" destOrd="0" presId="urn:microsoft.com/office/officeart/2005/8/layout/process3"/>
    <dgm:cxn modelId="{A44E52AD-A5F8-ED41-8481-1427EBF7E1C8}" srcId="{61F3AE90-1993-9545-807B-5365FA9E90D8}" destId="{E8EB7E80-119D-1140-B8FB-F5A1F1829CE0}" srcOrd="0" destOrd="0" parTransId="{876AD95D-6CC0-2C45-9146-B129164C0127}" sibTransId="{37BF9016-1E4A-F14C-AD59-441A06606EE2}"/>
    <dgm:cxn modelId="{BF642BB1-B68E-7844-8543-9A143EF043D2}" srcId="{61F3AE90-1993-9545-807B-5365FA9E90D8}" destId="{B1E571F9-B412-4140-9777-593B06FD30B3}" srcOrd="3" destOrd="0" parTransId="{09DE254C-1310-7F40-A10F-686570F7F950}" sibTransId="{9A7C62E8-1FAE-0C4E-B784-0A5D3E749BE8}"/>
    <dgm:cxn modelId="{7B7FDFB1-955B-6747-9DB6-EE5BEEE4F795}" type="presOf" srcId="{24071B6E-C535-554C-BAD2-CBCC216A8B58}" destId="{FE26BA1E-46C3-F343-A13F-51C9C5622820}" srcOrd="0" destOrd="6" presId="urn:microsoft.com/office/officeart/2005/8/layout/process3"/>
    <dgm:cxn modelId="{C2732AB5-4D78-F04D-B9E6-4E0D7BB52D28}" srcId="{61F3AE90-1993-9545-807B-5365FA9E90D8}" destId="{24071B6E-C535-554C-BAD2-CBCC216A8B58}" srcOrd="6" destOrd="0" parTransId="{BA09A6A9-53C6-5F49-8CB5-5F41425050F8}" sibTransId="{54CC7DD9-5D2C-A149-83A9-F3A3FE429EEC}"/>
    <dgm:cxn modelId="{CD0BADB9-D4B7-E244-AF56-62CF8DCF10AA}" type="presOf" srcId="{2218A442-A56F-F040-86AA-C7C954AC5452}" destId="{29ACCBC1-A619-C840-8560-03F0372D6DA2}" srcOrd="0" destOrd="1" presId="urn:microsoft.com/office/officeart/2005/8/layout/process3"/>
    <dgm:cxn modelId="{CE135DBB-6C6E-9C44-A472-CA99E8D27CF1}" type="presOf" srcId="{B1E571F9-B412-4140-9777-593B06FD30B3}" destId="{FE26BA1E-46C3-F343-A13F-51C9C5622820}" srcOrd="0" destOrd="3" presId="urn:microsoft.com/office/officeart/2005/8/layout/process3"/>
    <dgm:cxn modelId="{9D8D0BBC-FDBC-8C43-B886-CB8ECE63B850}" srcId="{C4837E8F-7B40-374E-AC8F-0F2CA82D9544}" destId="{2218A442-A56F-F040-86AA-C7C954AC5452}" srcOrd="1" destOrd="0" parTransId="{B0359C02-E10B-F747-8693-E6CFC5FEC6B7}" sibTransId="{D059A728-1EE0-E64C-A333-835C2D38313E}"/>
    <dgm:cxn modelId="{8B17F5BD-C5B7-F044-9860-38F6CF3D5E65}" srcId="{61F3AE90-1993-9545-807B-5365FA9E90D8}" destId="{88F2C5B6-A88F-1F46-925A-6B670B085D84}" srcOrd="1" destOrd="0" parTransId="{CDEF7537-5676-2C41-924C-CC174719B4E2}" sibTransId="{DA39CC74-FE4C-3944-BFD9-06BD8C87794A}"/>
    <dgm:cxn modelId="{EF7477C1-86AC-664F-AE0E-40B075F0C735}" type="presOf" srcId="{4DD0642F-800F-A74F-95EF-D6562B031F4E}" destId="{BB70FF15-A342-1943-BB89-81E224D48746}" srcOrd="0" destOrd="0" presId="urn:microsoft.com/office/officeart/2005/8/layout/process3"/>
    <dgm:cxn modelId="{3BBD54CB-8868-0D45-8434-3588D659E112}" type="presOf" srcId="{3E1D8A4C-F50D-0746-8FD2-DEA0DB491096}" destId="{08E97DC5-E7D1-F444-A987-18BB005A97BB}" srcOrd="0" destOrd="0" presId="urn:microsoft.com/office/officeart/2005/8/layout/process3"/>
    <dgm:cxn modelId="{2D8E2CDB-AB12-4E45-9E0F-C0C6653E2C9D}" type="presOf" srcId="{6497BEA0-E01D-6D48-9B9A-8A6FCE6E5017}" destId="{FE26BA1E-46C3-F343-A13F-51C9C5622820}" srcOrd="0" destOrd="2" presId="urn:microsoft.com/office/officeart/2005/8/layout/process3"/>
    <dgm:cxn modelId="{C1BBEDE0-EA77-844F-A257-D3DF2BD59563}" srcId="{61F3AE90-1993-9545-807B-5365FA9E90D8}" destId="{6497BEA0-E01D-6D48-9B9A-8A6FCE6E5017}" srcOrd="2" destOrd="0" parTransId="{71E9558A-1464-6147-8009-6C63530539EC}" sibTransId="{DC604E2D-3F3E-DD41-873B-6EDF0C0B1B25}"/>
    <dgm:cxn modelId="{7E1C4BF5-EBBF-4D41-8BD2-DF4B1B698963}" type="presOf" srcId="{1246C7B6-188C-904B-AD2A-03A4BECE55DE}" destId="{BB70FF15-A342-1943-BB89-81E224D48746}" srcOrd="0" destOrd="2" presId="urn:microsoft.com/office/officeart/2005/8/layout/process3"/>
    <dgm:cxn modelId="{0D7AB6F7-1E4F-CF4D-8F44-462C93AB8114}" srcId="{C4837E8F-7B40-374E-AC8F-0F2CA82D9544}" destId="{708ECEA4-69A7-884F-969C-2BD24F77D28B}" srcOrd="0" destOrd="0" parTransId="{FCCB9F7B-28F9-3647-A775-115F505B4159}" sibTransId="{9606F391-481B-8C44-942E-307CA678CF42}"/>
    <dgm:cxn modelId="{E52512F8-8017-1248-973C-18B04BAFE1C6}" srcId="{E0DFB0CB-3193-2C45-84B7-2DA40AD5C7A4}" destId="{7FF7EEC4-4AB4-144F-83E3-2BED26D642B3}" srcOrd="1" destOrd="0" parTransId="{D71BA69F-DC2B-0448-91CE-1E19F0179353}" sibTransId="{37E4AA6E-8477-B542-81D3-05B3DDBE7232}"/>
    <dgm:cxn modelId="{D3BB1FF9-FFEC-174F-A472-509494A6218F}" type="presOf" srcId="{EFCCB1F7-7CAD-B243-A57E-88877B4A3253}" destId="{FE26BA1E-46C3-F343-A13F-51C9C5622820}" srcOrd="0" destOrd="5" presId="urn:microsoft.com/office/officeart/2005/8/layout/process3"/>
    <dgm:cxn modelId="{371F55FF-986E-E848-AF44-EBDD960604FC}" srcId="{2218A442-A56F-F040-86AA-C7C954AC5452}" destId="{2427564B-DB12-354E-9FF6-571385E3987B}" srcOrd="0" destOrd="0" parTransId="{1994CBE3-F631-0742-8A2F-F26E86C3A99F}" sibTransId="{82CFA6A0-E2D6-8643-A83D-8332AB4D15C9}"/>
    <dgm:cxn modelId="{1DDE22A8-420F-164B-9B69-FE249468BE1E}" type="presParOf" srcId="{316F5CB6-E17D-BE4D-A1A0-8B44433D2BC8}" destId="{35829A29-FF8F-DA43-B5D3-624117AC35E9}" srcOrd="0" destOrd="0" presId="urn:microsoft.com/office/officeart/2005/8/layout/process3"/>
    <dgm:cxn modelId="{B6F7FE2D-2568-5640-8E27-683D0778443F}" type="presParOf" srcId="{35829A29-FF8F-DA43-B5D3-624117AC35E9}" destId="{7E515FBB-AA5B-8A4D-B2F6-A6AB555FB116}" srcOrd="0" destOrd="0" presId="urn:microsoft.com/office/officeart/2005/8/layout/process3"/>
    <dgm:cxn modelId="{12D226B5-A5AB-584E-8BEB-7C8E233C5299}" type="presParOf" srcId="{35829A29-FF8F-DA43-B5D3-624117AC35E9}" destId="{CD74D266-F758-A94F-8427-558B43339A0C}" srcOrd="1" destOrd="0" presId="urn:microsoft.com/office/officeart/2005/8/layout/process3"/>
    <dgm:cxn modelId="{B545D895-FCB1-4148-86B3-497DF2FC8909}" type="presParOf" srcId="{35829A29-FF8F-DA43-B5D3-624117AC35E9}" destId="{FE26BA1E-46C3-F343-A13F-51C9C5622820}" srcOrd="2" destOrd="0" presId="urn:microsoft.com/office/officeart/2005/8/layout/process3"/>
    <dgm:cxn modelId="{1534A411-B6C6-FA49-BAFA-F910C7B7B8A1}" type="presParOf" srcId="{316F5CB6-E17D-BE4D-A1A0-8B44433D2BC8}" destId="{08E97DC5-E7D1-F444-A987-18BB005A97BB}" srcOrd="1" destOrd="0" presId="urn:microsoft.com/office/officeart/2005/8/layout/process3"/>
    <dgm:cxn modelId="{DBCD77CA-DC86-F840-B949-0647140E2234}" type="presParOf" srcId="{08E97DC5-E7D1-F444-A987-18BB005A97BB}" destId="{E57E63C2-9963-FE4B-85B7-681E0FF5D7C5}" srcOrd="0" destOrd="0" presId="urn:microsoft.com/office/officeart/2005/8/layout/process3"/>
    <dgm:cxn modelId="{19E76A77-9A1B-F64A-9C5F-C9989A0C8662}" type="presParOf" srcId="{316F5CB6-E17D-BE4D-A1A0-8B44433D2BC8}" destId="{551072FA-05C0-2C48-B84C-400530307AC4}" srcOrd="2" destOrd="0" presId="urn:microsoft.com/office/officeart/2005/8/layout/process3"/>
    <dgm:cxn modelId="{0E435701-026F-D34F-A5A0-07D2DD776593}" type="presParOf" srcId="{551072FA-05C0-2C48-B84C-400530307AC4}" destId="{67BB1660-9C6F-864A-AD93-805853D713BE}" srcOrd="0" destOrd="0" presId="urn:microsoft.com/office/officeart/2005/8/layout/process3"/>
    <dgm:cxn modelId="{8A54389C-FA33-8143-9699-7DAB8DB05478}" type="presParOf" srcId="{551072FA-05C0-2C48-B84C-400530307AC4}" destId="{76F7B992-E116-8842-AE8E-D19EFAB9EDF3}" srcOrd="1" destOrd="0" presId="urn:microsoft.com/office/officeart/2005/8/layout/process3"/>
    <dgm:cxn modelId="{071F0B8F-852A-8342-9379-FA8638E56DC5}" type="presParOf" srcId="{551072FA-05C0-2C48-B84C-400530307AC4}" destId="{BB70FF15-A342-1943-BB89-81E224D48746}" srcOrd="2" destOrd="0" presId="urn:microsoft.com/office/officeart/2005/8/layout/process3"/>
    <dgm:cxn modelId="{11D90D77-89A9-1345-9818-9C147448D6EE}" type="presParOf" srcId="{316F5CB6-E17D-BE4D-A1A0-8B44433D2BC8}" destId="{712D27A8-6225-704D-A8D6-814E173CEC64}" srcOrd="3" destOrd="0" presId="urn:microsoft.com/office/officeart/2005/8/layout/process3"/>
    <dgm:cxn modelId="{A03EA83B-0605-F542-B61B-7EF648AAEE10}" type="presParOf" srcId="{712D27A8-6225-704D-A8D6-814E173CEC64}" destId="{25B7B805-546A-A042-A032-4B920443A1BF}" srcOrd="0" destOrd="0" presId="urn:microsoft.com/office/officeart/2005/8/layout/process3"/>
    <dgm:cxn modelId="{A0C2CBDF-57B1-584F-BDAD-A9C7352D04D1}" type="presParOf" srcId="{316F5CB6-E17D-BE4D-A1A0-8B44433D2BC8}" destId="{C7C7CD90-B776-8346-92A1-70BBFF2C8C16}" srcOrd="4" destOrd="0" presId="urn:microsoft.com/office/officeart/2005/8/layout/process3"/>
    <dgm:cxn modelId="{68EBA695-E335-3B43-8DDB-653A80AEE0EF}" type="presParOf" srcId="{C7C7CD90-B776-8346-92A1-70BBFF2C8C16}" destId="{1871FB2C-BBD6-694C-AB25-558C7C6D5ACD}" srcOrd="0" destOrd="0" presId="urn:microsoft.com/office/officeart/2005/8/layout/process3"/>
    <dgm:cxn modelId="{0872C866-E3E8-B242-9B0E-59C753184909}" type="presParOf" srcId="{C7C7CD90-B776-8346-92A1-70BBFF2C8C16}" destId="{B2D1EDC1-E31D-9C4A-9322-34D1BDD31B75}" srcOrd="1" destOrd="0" presId="urn:microsoft.com/office/officeart/2005/8/layout/process3"/>
    <dgm:cxn modelId="{45E16903-4F1C-BE4F-9A5A-F0E1C6E24E3D}" type="presParOf" srcId="{C7C7CD90-B776-8346-92A1-70BBFF2C8C16}" destId="{29ACCBC1-A619-C840-8560-03F0372D6DA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F0DF5C-D643-EB48-8788-6C5E0B38D293}" type="doc">
      <dgm:prSet loTypeId="urn:microsoft.com/office/officeart/2005/8/layout/process1" loCatId="" qsTypeId="urn:microsoft.com/office/officeart/2005/8/quickstyle/simple1" qsCatId="simple" csTypeId="urn:microsoft.com/office/officeart/2005/8/colors/accent2_2" csCatId="accent2" phldr="1"/>
      <dgm:spPr/>
    </dgm:pt>
    <dgm:pt modelId="{B18E46C6-BD9A-3547-A468-9F2EA38E034B}">
      <dgm:prSet phldrT="[Texte]"/>
      <dgm:spPr/>
      <dgm:t>
        <a:bodyPr/>
        <a:lstStyle/>
        <a:p>
          <a:r>
            <a:rPr lang="fr-FR" dirty="0"/>
            <a:t>Data</a:t>
          </a:r>
        </a:p>
      </dgm:t>
    </dgm:pt>
    <dgm:pt modelId="{17109A09-6CAB-6243-BAA5-C86FFE3DC682}" type="parTrans" cxnId="{94F6422F-1FB4-4042-8EE5-CFEC1E5022AB}">
      <dgm:prSet/>
      <dgm:spPr/>
      <dgm:t>
        <a:bodyPr/>
        <a:lstStyle/>
        <a:p>
          <a:endParaRPr lang="fr-FR"/>
        </a:p>
      </dgm:t>
    </dgm:pt>
    <dgm:pt modelId="{3D5B7B44-626C-824B-BC09-CB1DB1C90265}" type="sibTrans" cxnId="{94F6422F-1FB4-4042-8EE5-CFEC1E5022AB}">
      <dgm:prSet/>
      <dgm:spPr/>
      <dgm:t>
        <a:bodyPr/>
        <a:lstStyle/>
        <a:p>
          <a:endParaRPr lang="fr-FR"/>
        </a:p>
      </dgm:t>
    </dgm:pt>
    <dgm:pt modelId="{EF23ED9A-17F9-B14A-BDBC-AE7AB0252A0A}">
      <dgm:prSet phldrT="[Texte]"/>
      <dgm:spPr/>
      <dgm:t>
        <a:bodyPr/>
        <a:lstStyle/>
        <a:p>
          <a:r>
            <a:rPr lang="fr-FR" dirty="0" err="1"/>
            <a:t>Knowledge</a:t>
          </a:r>
          <a:endParaRPr lang="fr-FR" dirty="0"/>
        </a:p>
      </dgm:t>
    </dgm:pt>
    <dgm:pt modelId="{D6CEEE59-00D6-BE4F-BE3F-9CABF8D28899}" type="parTrans" cxnId="{DB03AFD9-05C3-1544-A773-1CBFFC5E23E0}">
      <dgm:prSet/>
      <dgm:spPr/>
      <dgm:t>
        <a:bodyPr/>
        <a:lstStyle/>
        <a:p>
          <a:endParaRPr lang="fr-FR"/>
        </a:p>
      </dgm:t>
    </dgm:pt>
    <dgm:pt modelId="{FBB7556D-475B-C746-9185-E10ACD57C4C7}" type="sibTrans" cxnId="{DB03AFD9-05C3-1544-A773-1CBFFC5E23E0}">
      <dgm:prSet/>
      <dgm:spPr/>
      <dgm:t>
        <a:bodyPr/>
        <a:lstStyle/>
        <a:p>
          <a:endParaRPr lang="fr-FR"/>
        </a:p>
      </dgm:t>
    </dgm:pt>
    <dgm:pt modelId="{77DD4412-C05E-ED4F-89F8-8A17CED3DD5F}" type="pres">
      <dgm:prSet presAssocID="{14F0DF5C-D643-EB48-8788-6C5E0B38D293}" presName="Name0" presStyleCnt="0">
        <dgm:presLayoutVars>
          <dgm:dir/>
          <dgm:resizeHandles val="exact"/>
        </dgm:presLayoutVars>
      </dgm:prSet>
      <dgm:spPr/>
    </dgm:pt>
    <dgm:pt modelId="{39DC90F4-21AC-F64C-9780-DF07AB1C8FA3}" type="pres">
      <dgm:prSet presAssocID="{B18E46C6-BD9A-3547-A468-9F2EA38E034B}" presName="node" presStyleLbl="node1" presStyleIdx="0" presStyleCnt="2" custScaleX="35767">
        <dgm:presLayoutVars>
          <dgm:bulletEnabled val="1"/>
        </dgm:presLayoutVars>
      </dgm:prSet>
      <dgm:spPr/>
    </dgm:pt>
    <dgm:pt modelId="{EDCA6531-DFF0-984D-913B-2FF0E34A19BB}" type="pres">
      <dgm:prSet presAssocID="{3D5B7B44-626C-824B-BC09-CB1DB1C90265}" presName="sibTrans" presStyleLbl="sibTrans2D1" presStyleIdx="0" presStyleCnt="1"/>
      <dgm:spPr/>
    </dgm:pt>
    <dgm:pt modelId="{6DA49DF8-74F0-434E-9EE6-C1E5A47068F9}" type="pres">
      <dgm:prSet presAssocID="{3D5B7B44-626C-824B-BC09-CB1DB1C90265}" presName="connectorText" presStyleLbl="sibTrans2D1" presStyleIdx="0" presStyleCnt="1"/>
      <dgm:spPr/>
    </dgm:pt>
    <dgm:pt modelId="{BF20DC43-217D-824D-AF85-B325E069348D}" type="pres">
      <dgm:prSet presAssocID="{EF23ED9A-17F9-B14A-BDBC-AE7AB0252A0A}" presName="node" presStyleLbl="node1" presStyleIdx="1" presStyleCnt="2" custScaleX="27249">
        <dgm:presLayoutVars>
          <dgm:bulletEnabled val="1"/>
        </dgm:presLayoutVars>
      </dgm:prSet>
      <dgm:spPr/>
    </dgm:pt>
  </dgm:ptLst>
  <dgm:cxnLst>
    <dgm:cxn modelId="{F0F1DB18-B164-7147-91AF-F19AC4106777}" type="presOf" srcId="{14F0DF5C-D643-EB48-8788-6C5E0B38D293}" destId="{77DD4412-C05E-ED4F-89F8-8A17CED3DD5F}" srcOrd="0" destOrd="0" presId="urn:microsoft.com/office/officeart/2005/8/layout/process1"/>
    <dgm:cxn modelId="{94F6422F-1FB4-4042-8EE5-CFEC1E5022AB}" srcId="{14F0DF5C-D643-EB48-8788-6C5E0B38D293}" destId="{B18E46C6-BD9A-3547-A468-9F2EA38E034B}" srcOrd="0" destOrd="0" parTransId="{17109A09-6CAB-6243-BAA5-C86FFE3DC682}" sibTransId="{3D5B7B44-626C-824B-BC09-CB1DB1C90265}"/>
    <dgm:cxn modelId="{81853F37-811C-204A-A51C-8565CA0730FB}" type="presOf" srcId="{3D5B7B44-626C-824B-BC09-CB1DB1C90265}" destId="{6DA49DF8-74F0-434E-9EE6-C1E5A47068F9}" srcOrd="1" destOrd="0" presId="urn:microsoft.com/office/officeart/2005/8/layout/process1"/>
    <dgm:cxn modelId="{13E07169-459B-6340-B0DF-85A9D8F9B09A}" type="presOf" srcId="{B18E46C6-BD9A-3547-A468-9F2EA38E034B}" destId="{39DC90F4-21AC-F64C-9780-DF07AB1C8FA3}" srcOrd="0" destOrd="0" presId="urn:microsoft.com/office/officeart/2005/8/layout/process1"/>
    <dgm:cxn modelId="{890B4FB5-3229-DE4F-B836-EAF9005A1602}" type="presOf" srcId="{3D5B7B44-626C-824B-BC09-CB1DB1C90265}" destId="{EDCA6531-DFF0-984D-913B-2FF0E34A19BB}" srcOrd="0" destOrd="0" presId="urn:microsoft.com/office/officeart/2005/8/layout/process1"/>
    <dgm:cxn modelId="{DB03AFD9-05C3-1544-A773-1CBFFC5E23E0}" srcId="{14F0DF5C-D643-EB48-8788-6C5E0B38D293}" destId="{EF23ED9A-17F9-B14A-BDBC-AE7AB0252A0A}" srcOrd="1" destOrd="0" parTransId="{D6CEEE59-00D6-BE4F-BE3F-9CABF8D28899}" sibTransId="{FBB7556D-475B-C746-9185-E10ACD57C4C7}"/>
    <dgm:cxn modelId="{B5513EDD-F67C-6346-BDF5-CC03A3A1E5EC}" type="presOf" srcId="{EF23ED9A-17F9-B14A-BDBC-AE7AB0252A0A}" destId="{BF20DC43-217D-824D-AF85-B325E069348D}" srcOrd="0" destOrd="0" presId="urn:microsoft.com/office/officeart/2005/8/layout/process1"/>
    <dgm:cxn modelId="{29427DDA-3974-BE49-8159-861221287378}" type="presParOf" srcId="{77DD4412-C05E-ED4F-89F8-8A17CED3DD5F}" destId="{39DC90F4-21AC-F64C-9780-DF07AB1C8FA3}" srcOrd="0" destOrd="0" presId="urn:microsoft.com/office/officeart/2005/8/layout/process1"/>
    <dgm:cxn modelId="{900C3C0A-A827-FA46-8D7D-B2A7BAB40EF0}" type="presParOf" srcId="{77DD4412-C05E-ED4F-89F8-8A17CED3DD5F}" destId="{EDCA6531-DFF0-984D-913B-2FF0E34A19BB}" srcOrd="1" destOrd="0" presId="urn:microsoft.com/office/officeart/2005/8/layout/process1"/>
    <dgm:cxn modelId="{2F971E94-6963-3E44-A4E8-FC8F68DE849B}" type="presParOf" srcId="{EDCA6531-DFF0-984D-913B-2FF0E34A19BB}" destId="{6DA49DF8-74F0-434E-9EE6-C1E5A47068F9}" srcOrd="0" destOrd="0" presId="urn:microsoft.com/office/officeart/2005/8/layout/process1"/>
    <dgm:cxn modelId="{2C6352F4-F27A-E446-87DC-18045C2D9423}" type="presParOf" srcId="{77DD4412-C05E-ED4F-89F8-8A17CED3DD5F}" destId="{BF20DC43-217D-824D-AF85-B325E069348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7CEF03-FC67-5142-A1EB-8BF289F7CC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9186338-0594-6E4D-A43D-0536F7D7A765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36000"/>
        <a:lstStyle/>
        <a:p>
          <a:r>
            <a:rPr lang="en-GB" sz="1800" b="1" dirty="0"/>
            <a:t>Findable</a:t>
          </a:r>
          <a:endParaRPr lang="fr-FR" sz="1800" b="1" dirty="0"/>
        </a:p>
      </dgm:t>
    </dgm:pt>
    <dgm:pt modelId="{A90D0902-E61E-1D4B-B8DB-A8A653D2FF8D}" type="parTrans" cxnId="{6AEF5EC8-872D-FB42-A388-AC2A8459E7C5}">
      <dgm:prSet/>
      <dgm:spPr/>
      <dgm:t>
        <a:bodyPr/>
        <a:lstStyle/>
        <a:p>
          <a:endParaRPr lang="fr-FR"/>
        </a:p>
      </dgm:t>
    </dgm:pt>
    <dgm:pt modelId="{E0B07F79-F986-084E-9987-0F309FF15C2F}" type="sibTrans" cxnId="{6AEF5EC8-872D-FB42-A388-AC2A8459E7C5}">
      <dgm:prSet/>
      <dgm:spPr/>
      <dgm:t>
        <a:bodyPr/>
        <a:lstStyle/>
        <a:p>
          <a:endParaRPr lang="fr-FR"/>
        </a:p>
      </dgm:t>
    </dgm:pt>
    <dgm:pt modelId="{511A3863-3B82-7845-9CB4-24D9E2EC16B2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0"/>
        <a:lstStyle/>
        <a:p>
          <a:r>
            <a:rPr lang="en-GB" sz="1800" b="1" dirty="0"/>
            <a:t>Accessible</a:t>
          </a:r>
          <a:endParaRPr lang="fr-FR" sz="1800" b="1" dirty="0"/>
        </a:p>
      </dgm:t>
    </dgm:pt>
    <dgm:pt modelId="{C76B5154-7AD9-A441-9611-CD5A4E5235E9}" type="parTrans" cxnId="{352936E8-9E42-214D-B8E8-8715536778F6}">
      <dgm:prSet/>
      <dgm:spPr/>
      <dgm:t>
        <a:bodyPr/>
        <a:lstStyle/>
        <a:p>
          <a:endParaRPr lang="fr-FR"/>
        </a:p>
      </dgm:t>
    </dgm:pt>
    <dgm:pt modelId="{3C8A5105-E04A-5B48-B9C6-7B4B92F1DE9A}" type="sibTrans" cxnId="{352936E8-9E42-214D-B8E8-8715536778F6}">
      <dgm:prSet/>
      <dgm:spPr/>
      <dgm:t>
        <a:bodyPr/>
        <a:lstStyle/>
        <a:p>
          <a:endParaRPr lang="fr-FR"/>
        </a:p>
      </dgm:t>
    </dgm:pt>
    <dgm:pt modelId="{E768672F-EDAA-734A-8625-D353CC7EEB30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1800" b="1" dirty="0"/>
            <a:t>Interoperable</a:t>
          </a:r>
          <a:endParaRPr lang="fr-FR" sz="1800" b="1" dirty="0"/>
        </a:p>
      </dgm:t>
    </dgm:pt>
    <dgm:pt modelId="{AEFCF117-D8DE-6E4D-90A2-3AD5B44CF8A5}" type="parTrans" cxnId="{E12A0C05-9EFD-5842-9063-FFFC1C01F464}">
      <dgm:prSet/>
      <dgm:spPr/>
      <dgm:t>
        <a:bodyPr/>
        <a:lstStyle/>
        <a:p>
          <a:endParaRPr lang="fr-FR"/>
        </a:p>
      </dgm:t>
    </dgm:pt>
    <dgm:pt modelId="{904B76AA-6A4F-1641-AEBE-4114DF462867}" type="sibTrans" cxnId="{E12A0C05-9EFD-5842-9063-FFFC1C01F464}">
      <dgm:prSet/>
      <dgm:spPr/>
      <dgm:t>
        <a:bodyPr/>
        <a:lstStyle/>
        <a:p>
          <a:endParaRPr lang="fr-FR"/>
        </a:p>
      </dgm:t>
    </dgm:pt>
    <dgm:pt modelId="{B116253B-6F52-2747-92C9-8D4CE3D3D909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36000"/>
        <a:lstStyle/>
        <a:p>
          <a:r>
            <a:rPr lang="en-GB" sz="1800" dirty="0"/>
            <a:t>Distributed model: </a:t>
          </a:r>
          <a:r>
            <a:rPr lang="en-GB" sz="1800" u="sng" dirty="0"/>
            <a:t>no central </a:t>
          </a:r>
          <a:r>
            <a:rPr lang="en-GB" sz="1800" u="sng" dirty="0" err="1"/>
            <a:t>phenomic</a:t>
          </a:r>
          <a:r>
            <a:rPr lang="en-GB" sz="1800" u="sng" dirty="0"/>
            <a:t> data archive </a:t>
          </a:r>
          <a:endParaRPr lang="fr-FR" sz="1800" u="sng" dirty="0"/>
        </a:p>
      </dgm:t>
    </dgm:pt>
    <dgm:pt modelId="{62A91DC3-4905-5B4E-9840-DB86D1F2EFF5}" type="parTrans" cxnId="{71194C84-7A95-5742-87B5-9BF000B872DD}">
      <dgm:prSet/>
      <dgm:spPr/>
      <dgm:t>
        <a:bodyPr/>
        <a:lstStyle/>
        <a:p>
          <a:endParaRPr lang="fr-FR"/>
        </a:p>
      </dgm:t>
    </dgm:pt>
    <dgm:pt modelId="{916B3808-CAF9-F24F-A7BD-09422EEFA1DA}" type="sibTrans" cxnId="{71194C84-7A95-5742-87B5-9BF000B872DD}">
      <dgm:prSet/>
      <dgm:spPr/>
      <dgm:t>
        <a:bodyPr/>
        <a:lstStyle/>
        <a:p>
          <a:endParaRPr lang="fr-FR"/>
        </a:p>
      </dgm:t>
    </dgm:pt>
    <dgm:pt modelId="{15D3D928-09D8-B24A-87C3-E2523D0A3120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36000"/>
        <a:lstStyle/>
        <a:p>
          <a:r>
            <a:rPr lang="en-GB" sz="1800" dirty="0"/>
            <a:t>Agreed or compatible ID and Metadata policy</a:t>
          </a:r>
        </a:p>
      </dgm:t>
    </dgm:pt>
    <dgm:pt modelId="{11E3316C-68E1-A043-BACB-E2882E09972D}" type="parTrans" cxnId="{05DDA386-9DAF-A64D-90D6-699F746127C9}">
      <dgm:prSet/>
      <dgm:spPr/>
      <dgm:t>
        <a:bodyPr/>
        <a:lstStyle/>
        <a:p>
          <a:endParaRPr lang="fr-FR"/>
        </a:p>
      </dgm:t>
    </dgm:pt>
    <dgm:pt modelId="{41333BA9-D680-3840-BE2D-251B9FB014D5}" type="sibTrans" cxnId="{05DDA386-9DAF-A64D-90D6-699F746127C9}">
      <dgm:prSet/>
      <dgm:spPr/>
      <dgm:t>
        <a:bodyPr/>
        <a:lstStyle/>
        <a:p>
          <a:endParaRPr lang="fr-FR"/>
        </a:p>
      </dgm:t>
    </dgm:pt>
    <dgm:pt modelId="{8D141F5F-2E2D-9440-901D-057B2CE5F950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800" b="1" dirty="0" err="1"/>
            <a:t>Reusable</a:t>
          </a:r>
          <a:endParaRPr lang="fr-FR" sz="1800" b="1" dirty="0"/>
        </a:p>
      </dgm:t>
    </dgm:pt>
    <dgm:pt modelId="{9AA9CAC9-1E86-0E4C-97DA-47985004D79D}" type="parTrans" cxnId="{4B881D35-FB5D-344F-BE0D-C5212FFB6A17}">
      <dgm:prSet/>
      <dgm:spPr/>
      <dgm:t>
        <a:bodyPr/>
        <a:lstStyle/>
        <a:p>
          <a:endParaRPr lang="fr-FR"/>
        </a:p>
      </dgm:t>
    </dgm:pt>
    <dgm:pt modelId="{3BCA4CDF-A609-0042-84C8-A154ECA0EEF1}" type="sibTrans" cxnId="{4B881D35-FB5D-344F-BE0D-C5212FFB6A17}">
      <dgm:prSet/>
      <dgm:spPr/>
      <dgm:t>
        <a:bodyPr/>
        <a:lstStyle/>
        <a:p>
          <a:endParaRPr lang="fr-FR"/>
        </a:p>
      </dgm:t>
    </dgm:pt>
    <dgm:pt modelId="{86A17509-B520-9743-9C6C-C198EE34B0A3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0"/>
        <a:lstStyle/>
        <a:p>
          <a:r>
            <a:rPr lang="en-GB" sz="1800" dirty="0"/>
            <a:t>Complex life cycle</a:t>
          </a:r>
          <a:endParaRPr lang="fr-FR" sz="1800" dirty="0"/>
        </a:p>
      </dgm:t>
    </dgm:pt>
    <dgm:pt modelId="{EAB426DE-AF1C-324F-8253-2906708977A8}" type="parTrans" cxnId="{A92F3827-B0F5-5E45-88C2-F8A86A4B66BE}">
      <dgm:prSet/>
      <dgm:spPr/>
      <dgm:t>
        <a:bodyPr/>
        <a:lstStyle/>
        <a:p>
          <a:endParaRPr lang="fr-FR"/>
        </a:p>
      </dgm:t>
    </dgm:pt>
    <dgm:pt modelId="{5269678A-DAD8-694F-ABDA-17A18929C3C9}" type="sibTrans" cxnId="{A92F3827-B0F5-5E45-88C2-F8A86A4B66BE}">
      <dgm:prSet/>
      <dgm:spPr/>
      <dgm:t>
        <a:bodyPr/>
        <a:lstStyle/>
        <a:p>
          <a:endParaRPr lang="fr-FR"/>
        </a:p>
      </dgm:t>
    </dgm:pt>
    <dgm:pt modelId="{B034614F-1F5F-534C-A1D6-6A11D4F900B9}">
      <dgm:prSet phldrT="[Texte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 tIns="0" bIns="0"/>
        <a:lstStyle/>
        <a:p>
          <a:r>
            <a:rPr lang="en-GB" sz="1800" dirty="0"/>
            <a:t>Complex DMP</a:t>
          </a:r>
          <a:endParaRPr lang="fr-FR" sz="1800" dirty="0"/>
        </a:p>
      </dgm:t>
    </dgm:pt>
    <dgm:pt modelId="{B88C4E52-4CE2-BC4D-8414-E8FC6A8F63B2}" type="parTrans" cxnId="{53A6BCE5-A22E-A94D-89F5-2AA7CA95908A}">
      <dgm:prSet/>
      <dgm:spPr/>
      <dgm:t>
        <a:bodyPr/>
        <a:lstStyle/>
        <a:p>
          <a:endParaRPr lang="fr-FR"/>
        </a:p>
      </dgm:t>
    </dgm:pt>
    <dgm:pt modelId="{30CEE2F6-4883-784E-8D59-DFD04B22FAFE}" type="sibTrans" cxnId="{53A6BCE5-A22E-A94D-89F5-2AA7CA95908A}">
      <dgm:prSet/>
      <dgm:spPr/>
      <dgm:t>
        <a:bodyPr/>
        <a:lstStyle/>
        <a:p>
          <a:endParaRPr lang="fr-FR"/>
        </a:p>
      </dgm:t>
    </dgm:pt>
    <dgm:pt modelId="{35A38FA9-D0E6-D249-9E39-6A9E013DEDA8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Compatible standards</a:t>
          </a:r>
        </a:p>
      </dgm:t>
    </dgm:pt>
    <dgm:pt modelId="{E41E687D-B9AA-6740-80C6-81167DA721D8}" type="parTrans" cxnId="{47552F0E-DFF5-8F43-95A3-4120EB9E9D83}">
      <dgm:prSet/>
      <dgm:spPr/>
      <dgm:t>
        <a:bodyPr/>
        <a:lstStyle/>
        <a:p>
          <a:endParaRPr lang="fr-FR"/>
        </a:p>
      </dgm:t>
    </dgm:pt>
    <dgm:pt modelId="{93A26C2C-58FB-8E47-95E1-60E1EFC5E2C7}" type="sibTrans" cxnId="{47552F0E-DFF5-8F43-95A3-4120EB9E9D83}">
      <dgm:prSet/>
      <dgm:spPr/>
      <dgm:t>
        <a:bodyPr/>
        <a:lstStyle/>
        <a:p>
          <a:endParaRPr lang="fr-FR"/>
        </a:p>
      </dgm:t>
    </dgm:pt>
    <dgm:pt modelId="{6D644D82-1357-D14F-A280-2C8CF34B8F77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Issues in relation with big data</a:t>
          </a:r>
        </a:p>
      </dgm:t>
    </dgm:pt>
    <dgm:pt modelId="{0079BB3D-7298-894B-A7AE-72785AE6C64B}" type="parTrans" cxnId="{AF2D5D4A-3FE7-9540-B6A5-B82A59459EC4}">
      <dgm:prSet/>
      <dgm:spPr/>
      <dgm:t>
        <a:bodyPr/>
        <a:lstStyle/>
        <a:p>
          <a:endParaRPr lang="fr-FR"/>
        </a:p>
      </dgm:t>
    </dgm:pt>
    <dgm:pt modelId="{7AF75007-06FC-DA42-B399-9378B52E874D}" type="sibTrans" cxnId="{AF2D5D4A-3FE7-9540-B6A5-B82A59459EC4}">
      <dgm:prSet/>
      <dgm:spPr/>
      <dgm:t>
        <a:bodyPr/>
        <a:lstStyle/>
        <a:p>
          <a:endParaRPr lang="fr-FR"/>
        </a:p>
      </dgm:t>
    </dgm:pt>
    <dgm:pt modelId="{E54DC661-E89B-274B-A8FB-007FCF0516D6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1800" dirty="0"/>
            <a:t>P = G x E x C =&gt; different silos of data &amp; metadata</a:t>
          </a:r>
        </a:p>
      </dgm:t>
    </dgm:pt>
    <dgm:pt modelId="{18879062-EC95-1148-B0F2-2612CEC12082}" type="parTrans" cxnId="{AF8D33F7-12E0-3E4B-AD1B-A848C56C1DA0}">
      <dgm:prSet/>
      <dgm:spPr/>
      <dgm:t>
        <a:bodyPr/>
        <a:lstStyle/>
        <a:p>
          <a:endParaRPr lang="fr-FR"/>
        </a:p>
      </dgm:t>
    </dgm:pt>
    <dgm:pt modelId="{DB1154DE-A100-CB46-8545-0D2B37A0C659}" type="sibTrans" cxnId="{AF8D33F7-12E0-3E4B-AD1B-A848C56C1DA0}">
      <dgm:prSet/>
      <dgm:spPr/>
      <dgm:t>
        <a:bodyPr/>
        <a:lstStyle/>
        <a:p>
          <a:endParaRPr lang="fr-FR"/>
        </a:p>
      </dgm:t>
    </dgm:pt>
    <dgm:pt modelId="{177AA375-D1EC-CF4A-99FE-FDDE51CC36CA}">
      <dgm:prSet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1800" dirty="0"/>
            <a:t>Provenance is complex</a:t>
          </a:r>
        </a:p>
      </dgm:t>
    </dgm:pt>
    <dgm:pt modelId="{6728A21A-BF1C-134E-8ABC-68CD317C03F9}" type="parTrans" cxnId="{3F97DCC5-24EF-4441-9E57-E477B8D575D0}">
      <dgm:prSet/>
      <dgm:spPr/>
      <dgm:t>
        <a:bodyPr/>
        <a:lstStyle/>
        <a:p>
          <a:endParaRPr lang="fr-FR"/>
        </a:p>
      </dgm:t>
    </dgm:pt>
    <dgm:pt modelId="{92AA367C-C169-D748-98EA-74BDA194150D}" type="sibTrans" cxnId="{3F97DCC5-24EF-4441-9E57-E477B8D575D0}">
      <dgm:prSet/>
      <dgm:spPr/>
      <dgm:t>
        <a:bodyPr/>
        <a:lstStyle/>
        <a:p>
          <a:endParaRPr lang="fr-FR"/>
        </a:p>
      </dgm:t>
    </dgm:pt>
    <dgm:pt modelId="{5DF24ADB-8364-E04D-8E82-EC2A91A1C6C2}" type="pres">
      <dgm:prSet presAssocID="{7D7CEF03-FC67-5142-A1EB-8BF289F7CC28}" presName="Name0" presStyleCnt="0">
        <dgm:presLayoutVars>
          <dgm:chMax val="7"/>
          <dgm:chPref val="7"/>
          <dgm:dir/>
        </dgm:presLayoutVars>
      </dgm:prSet>
      <dgm:spPr/>
    </dgm:pt>
    <dgm:pt modelId="{E57F5A4E-868F-2447-9A5F-5111C7509E17}" type="pres">
      <dgm:prSet presAssocID="{7D7CEF03-FC67-5142-A1EB-8BF289F7CC28}" presName="Name1" presStyleCnt="0"/>
      <dgm:spPr/>
    </dgm:pt>
    <dgm:pt modelId="{266D94F9-F369-8F4B-A905-5F540BF1B75B}" type="pres">
      <dgm:prSet presAssocID="{7D7CEF03-FC67-5142-A1EB-8BF289F7CC28}" presName="cycle" presStyleCnt="0"/>
      <dgm:spPr/>
    </dgm:pt>
    <dgm:pt modelId="{F9BB92B7-CF03-6F43-A970-1BEC31AE25E8}" type="pres">
      <dgm:prSet presAssocID="{7D7CEF03-FC67-5142-A1EB-8BF289F7CC28}" presName="srcNode" presStyleLbl="node1" presStyleIdx="0" presStyleCnt="4"/>
      <dgm:spPr/>
    </dgm:pt>
    <dgm:pt modelId="{FF944383-DBBF-0C4D-B09C-354D23E6D217}" type="pres">
      <dgm:prSet presAssocID="{7D7CEF03-FC67-5142-A1EB-8BF289F7CC28}" presName="conn" presStyleLbl="parChTrans1D2" presStyleIdx="0" presStyleCnt="1"/>
      <dgm:spPr/>
    </dgm:pt>
    <dgm:pt modelId="{1438B6A7-65AD-9242-8C89-A653CD20227A}" type="pres">
      <dgm:prSet presAssocID="{7D7CEF03-FC67-5142-A1EB-8BF289F7CC28}" presName="extraNode" presStyleLbl="node1" presStyleIdx="0" presStyleCnt="4"/>
      <dgm:spPr/>
    </dgm:pt>
    <dgm:pt modelId="{72DADFDC-5BFA-FC4C-B609-2AEEAEC03F34}" type="pres">
      <dgm:prSet presAssocID="{7D7CEF03-FC67-5142-A1EB-8BF289F7CC28}" presName="dstNode" presStyleLbl="node1" presStyleIdx="0" presStyleCnt="4"/>
      <dgm:spPr/>
    </dgm:pt>
    <dgm:pt modelId="{115871F2-F95C-CE4B-BA73-078D3E32176C}" type="pres">
      <dgm:prSet presAssocID="{D9186338-0594-6E4D-A43D-0536F7D7A765}" presName="text_1" presStyleLbl="node1" presStyleIdx="0" presStyleCnt="4">
        <dgm:presLayoutVars>
          <dgm:bulletEnabled val="1"/>
        </dgm:presLayoutVars>
      </dgm:prSet>
      <dgm:spPr/>
    </dgm:pt>
    <dgm:pt modelId="{691BAA16-365B-9546-A083-E15817BB2E76}" type="pres">
      <dgm:prSet presAssocID="{D9186338-0594-6E4D-A43D-0536F7D7A765}" presName="accent_1" presStyleCnt="0"/>
      <dgm:spPr/>
    </dgm:pt>
    <dgm:pt modelId="{7D62DDD1-3D5D-9244-8D44-DCC0BBF98D45}" type="pres">
      <dgm:prSet presAssocID="{D9186338-0594-6E4D-A43D-0536F7D7A765}" presName="accentRepeatNode" presStyleLbl="solidFgAcc1" presStyleIdx="0" presStyleCnt="4"/>
      <dgm:spPr>
        <a:blipFill rotWithShape="0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</dgm:spPr>
    </dgm:pt>
    <dgm:pt modelId="{20325781-CCD3-BC46-BD54-1E30B91EC805}" type="pres">
      <dgm:prSet presAssocID="{511A3863-3B82-7845-9CB4-24D9E2EC16B2}" presName="text_2" presStyleLbl="node1" presStyleIdx="1" presStyleCnt="4">
        <dgm:presLayoutVars>
          <dgm:bulletEnabled val="1"/>
        </dgm:presLayoutVars>
      </dgm:prSet>
      <dgm:spPr/>
    </dgm:pt>
    <dgm:pt modelId="{91787730-7D8C-124E-803F-DE29E9591CE8}" type="pres">
      <dgm:prSet presAssocID="{511A3863-3B82-7845-9CB4-24D9E2EC16B2}" presName="accent_2" presStyleCnt="0"/>
      <dgm:spPr/>
    </dgm:pt>
    <dgm:pt modelId="{A18E2545-E5B4-FF4E-8FCF-6D63957DB849}" type="pres">
      <dgm:prSet presAssocID="{511A3863-3B82-7845-9CB4-24D9E2EC16B2}" presName="accentRepeatNode" presStyleLbl="solidFgAcc1" presStyleIdx="1" presStyleCnt="4"/>
      <dgm:spPr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</dgm:spPr>
    </dgm:pt>
    <dgm:pt modelId="{ABC03619-F200-1245-86DC-C95A2F005399}" type="pres">
      <dgm:prSet presAssocID="{E768672F-EDAA-734A-8625-D353CC7EEB30}" presName="text_3" presStyleLbl="node1" presStyleIdx="2" presStyleCnt="4">
        <dgm:presLayoutVars>
          <dgm:bulletEnabled val="1"/>
        </dgm:presLayoutVars>
      </dgm:prSet>
      <dgm:spPr/>
    </dgm:pt>
    <dgm:pt modelId="{EB65377F-8F2F-D04F-BB57-627324C3BFC7}" type="pres">
      <dgm:prSet presAssocID="{E768672F-EDAA-734A-8625-D353CC7EEB30}" presName="accent_3" presStyleCnt="0"/>
      <dgm:spPr/>
    </dgm:pt>
    <dgm:pt modelId="{C6842C93-A243-6D4F-9D6E-9D215061CD09}" type="pres">
      <dgm:prSet presAssocID="{E768672F-EDAA-734A-8625-D353CC7EEB30}" presName="accentRepeatNode" presStyleLbl="solidFgAcc1" presStyleIdx="2" presStyleCnt="4"/>
      <dgm:spPr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</dgm:spPr>
    </dgm:pt>
    <dgm:pt modelId="{31D73366-8514-4140-B2EF-A0959F0CB646}" type="pres">
      <dgm:prSet presAssocID="{8D141F5F-2E2D-9440-901D-057B2CE5F950}" presName="text_4" presStyleLbl="node1" presStyleIdx="3" presStyleCnt="4">
        <dgm:presLayoutVars>
          <dgm:bulletEnabled val="1"/>
        </dgm:presLayoutVars>
      </dgm:prSet>
      <dgm:spPr/>
    </dgm:pt>
    <dgm:pt modelId="{9133051B-8778-4443-80C5-B43C69414F14}" type="pres">
      <dgm:prSet presAssocID="{8D141F5F-2E2D-9440-901D-057B2CE5F950}" presName="accent_4" presStyleCnt="0"/>
      <dgm:spPr/>
    </dgm:pt>
    <dgm:pt modelId="{CC7C118E-8A5D-8B4D-9D61-4ADFEAEC94C9}" type="pres">
      <dgm:prSet presAssocID="{8D141F5F-2E2D-9440-901D-057B2CE5F950}" presName="accentRepeatNode" presStyleLbl="solidFgAcc1" presStyleIdx="3" presStyleCnt="4"/>
      <dgm:spPr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1F9E2404-1117-DF49-A951-CAEFFD965DB4}" type="presOf" srcId="{B116253B-6F52-2747-92C9-8D4CE3D3D909}" destId="{115871F2-F95C-CE4B-BA73-078D3E32176C}" srcOrd="0" destOrd="1" presId="urn:microsoft.com/office/officeart/2008/layout/VerticalCurvedList"/>
    <dgm:cxn modelId="{4C14E304-D9CC-8E4C-A9CB-29BCD435415E}" type="presOf" srcId="{916B3808-CAF9-F24F-A7BD-09422EEFA1DA}" destId="{FF944383-DBBF-0C4D-B09C-354D23E6D217}" srcOrd="0" destOrd="0" presId="urn:microsoft.com/office/officeart/2008/layout/VerticalCurvedList"/>
    <dgm:cxn modelId="{E12A0C05-9EFD-5842-9063-FFFC1C01F464}" srcId="{7D7CEF03-FC67-5142-A1EB-8BF289F7CC28}" destId="{E768672F-EDAA-734A-8625-D353CC7EEB30}" srcOrd="2" destOrd="0" parTransId="{AEFCF117-D8DE-6E4D-90A2-3AD5B44CF8A5}" sibTransId="{904B76AA-6A4F-1641-AEBE-4114DF462867}"/>
    <dgm:cxn modelId="{A3496F08-151C-1D4E-B10A-E8AFAE9E7E12}" type="presOf" srcId="{177AA375-D1EC-CF4A-99FE-FDDE51CC36CA}" destId="{31D73366-8514-4140-B2EF-A0959F0CB646}" srcOrd="0" destOrd="2" presId="urn:microsoft.com/office/officeart/2008/layout/VerticalCurvedList"/>
    <dgm:cxn modelId="{47552F0E-DFF5-8F43-95A3-4120EB9E9D83}" srcId="{E768672F-EDAA-734A-8625-D353CC7EEB30}" destId="{35A38FA9-D0E6-D249-9E39-6A9E013DEDA8}" srcOrd="0" destOrd="0" parTransId="{E41E687D-B9AA-6740-80C6-81167DA721D8}" sibTransId="{93A26C2C-58FB-8E47-95E1-60E1EFC5E2C7}"/>
    <dgm:cxn modelId="{A92F3827-B0F5-5E45-88C2-F8A86A4B66BE}" srcId="{511A3863-3B82-7845-9CB4-24D9E2EC16B2}" destId="{86A17509-B520-9743-9C6C-C198EE34B0A3}" srcOrd="0" destOrd="0" parTransId="{EAB426DE-AF1C-324F-8253-2906708977A8}" sibTransId="{5269678A-DAD8-694F-ABDA-17A18929C3C9}"/>
    <dgm:cxn modelId="{4B881D35-FB5D-344F-BE0D-C5212FFB6A17}" srcId="{7D7CEF03-FC67-5142-A1EB-8BF289F7CC28}" destId="{8D141F5F-2E2D-9440-901D-057B2CE5F950}" srcOrd="3" destOrd="0" parTransId="{9AA9CAC9-1E86-0E4C-97DA-47985004D79D}" sibTransId="{3BCA4CDF-A609-0042-84C8-A154ECA0EEF1}"/>
    <dgm:cxn modelId="{440BD043-D8C4-6849-945E-593F641A1F01}" type="presOf" srcId="{6D644D82-1357-D14F-A280-2C8CF34B8F77}" destId="{ABC03619-F200-1245-86DC-C95A2F005399}" srcOrd="0" destOrd="2" presId="urn:microsoft.com/office/officeart/2008/layout/VerticalCurvedList"/>
    <dgm:cxn modelId="{AF2D5D4A-3FE7-9540-B6A5-B82A59459EC4}" srcId="{E768672F-EDAA-734A-8625-D353CC7EEB30}" destId="{6D644D82-1357-D14F-A280-2C8CF34B8F77}" srcOrd="1" destOrd="0" parTransId="{0079BB3D-7298-894B-A7AE-72785AE6C64B}" sibTransId="{7AF75007-06FC-DA42-B399-9378B52E874D}"/>
    <dgm:cxn modelId="{BCFAD963-B4E5-9241-8C24-89D0AE218AD4}" type="presOf" srcId="{E54DC661-E89B-274B-A8FB-007FCF0516D6}" destId="{31D73366-8514-4140-B2EF-A0959F0CB646}" srcOrd="0" destOrd="1" presId="urn:microsoft.com/office/officeart/2008/layout/VerticalCurvedList"/>
    <dgm:cxn modelId="{C6898A6A-5673-BD4C-9C60-D8FCD5CD62D6}" type="presOf" srcId="{35A38FA9-D0E6-D249-9E39-6A9E013DEDA8}" destId="{ABC03619-F200-1245-86DC-C95A2F005399}" srcOrd="0" destOrd="1" presId="urn:microsoft.com/office/officeart/2008/layout/VerticalCurvedList"/>
    <dgm:cxn modelId="{71194C84-7A95-5742-87B5-9BF000B872DD}" srcId="{D9186338-0594-6E4D-A43D-0536F7D7A765}" destId="{B116253B-6F52-2747-92C9-8D4CE3D3D909}" srcOrd="0" destOrd="0" parTransId="{62A91DC3-4905-5B4E-9840-DB86D1F2EFF5}" sibTransId="{916B3808-CAF9-F24F-A7BD-09422EEFA1DA}"/>
    <dgm:cxn modelId="{05DDA386-9DAF-A64D-90D6-699F746127C9}" srcId="{D9186338-0594-6E4D-A43D-0536F7D7A765}" destId="{15D3D928-09D8-B24A-87C3-E2523D0A3120}" srcOrd="1" destOrd="0" parTransId="{11E3316C-68E1-A043-BACB-E2882E09972D}" sibTransId="{41333BA9-D680-3840-BE2D-251B9FB014D5}"/>
    <dgm:cxn modelId="{9B8C8E94-7FD9-B246-B2A5-40D9FB332B8A}" type="presOf" srcId="{E768672F-EDAA-734A-8625-D353CC7EEB30}" destId="{ABC03619-F200-1245-86DC-C95A2F005399}" srcOrd="0" destOrd="0" presId="urn:microsoft.com/office/officeart/2008/layout/VerticalCurvedList"/>
    <dgm:cxn modelId="{0C43C8A6-1172-AA4E-8E67-D1CBC29E56FE}" type="presOf" srcId="{D9186338-0594-6E4D-A43D-0536F7D7A765}" destId="{115871F2-F95C-CE4B-BA73-078D3E32176C}" srcOrd="0" destOrd="0" presId="urn:microsoft.com/office/officeart/2008/layout/VerticalCurvedList"/>
    <dgm:cxn modelId="{F1E72EBD-F04A-4444-9B7E-24785AB81B9E}" type="presOf" srcId="{7D7CEF03-FC67-5142-A1EB-8BF289F7CC28}" destId="{5DF24ADB-8364-E04D-8E82-EC2A91A1C6C2}" srcOrd="0" destOrd="0" presId="urn:microsoft.com/office/officeart/2008/layout/VerticalCurvedList"/>
    <dgm:cxn modelId="{05D9ADC3-C281-B74A-9451-97AC44ABE0B8}" type="presOf" srcId="{8D141F5F-2E2D-9440-901D-057B2CE5F950}" destId="{31D73366-8514-4140-B2EF-A0959F0CB646}" srcOrd="0" destOrd="0" presId="urn:microsoft.com/office/officeart/2008/layout/VerticalCurvedList"/>
    <dgm:cxn modelId="{3F97DCC5-24EF-4441-9E57-E477B8D575D0}" srcId="{8D141F5F-2E2D-9440-901D-057B2CE5F950}" destId="{177AA375-D1EC-CF4A-99FE-FDDE51CC36CA}" srcOrd="1" destOrd="0" parTransId="{6728A21A-BF1C-134E-8ABC-68CD317C03F9}" sibTransId="{92AA367C-C169-D748-98EA-74BDA194150D}"/>
    <dgm:cxn modelId="{6AEF5EC8-872D-FB42-A388-AC2A8459E7C5}" srcId="{7D7CEF03-FC67-5142-A1EB-8BF289F7CC28}" destId="{D9186338-0594-6E4D-A43D-0536F7D7A765}" srcOrd="0" destOrd="0" parTransId="{A90D0902-E61E-1D4B-B8DB-A8A653D2FF8D}" sibTransId="{E0B07F79-F986-084E-9987-0F309FF15C2F}"/>
    <dgm:cxn modelId="{E2B57CD4-E2EA-9B43-88A0-8B35A98C808B}" type="presOf" srcId="{B034614F-1F5F-534C-A1D6-6A11D4F900B9}" destId="{20325781-CCD3-BC46-BD54-1E30B91EC805}" srcOrd="0" destOrd="2" presId="urn:microsoft.com/office/officeart/2008/layout/VerticalCurvedList"/>
    <dgm:cxn modelId="{53A6BCE5-A22E-A94D-89F5-2AA7CA95908A}" srcId="{511A3863-3B82-7845-9CB4-24D9E2EC16B2}" destId="{B034614F-1F5F-534C-A1D6-6A11D4F900B9}" srcOrd="1" destOrd="0" parTransId="{B88C4E52-4CE2-BC4D-8414-E8FC6A8F63B2}" sibTransId="{30CEE2F6-4883-784E-8D59-DFD04B22FAFE}"/>
    <dgm:cxn modelId="{352936E8-9E42-214D-B8E8-8715536778F6}" srcId="{7D7CEF03-FC67-5142-A1EB-8BF289F7CC28}" destId="{511A3863-3B82-7845-9CB4-24D9E2EC16B2}" srcOrd="1" destOrd="0" parTransId="{C76B5154-7AD9-A441-9611-CD5A4E5235E9}" sibTransId="{3C8A5105-E04A-5B48-B9C6-7B4B92F1DE9A}"/>
    <dgm:cxn modelId="{6513F2F1-2009-964F-82B2-F003BAB9E07F}" type="presOf" srcId="{511A3863-3B82-7845-9CB4-24D9E2EC16B2}" destId="{20325781-CCD3-BC46-BD54-1E30B91EC805}" srcOrd="0" destOrd="0" presId="urn:microsoft.com/office/officeart/2008/layout/VerticalCurvedList"/>
    <dgm:cxn modelId="{AF8D33F7-12E0-3E4B-AD1B-A848C56C1DA0}" srcId="{8D141F5F-2E2D-9440-901D-057B2CE5F950}" destId="{E54DC661-E89B-274B-A8FB-007FCF0516D6}" srcOrd="0" destOrd="0" parTransId="{18879062-EC95-1148-B0F2-2612CEC12082}" sibTransId="{DB1154DE-A100-CB46-8545-0D2B37A0C659}"/>
    <dgm:cxn modelId="{1DD65CF8-9ACE-5340-9CC4-9483B1D09DEF}" type="presOf" srcId="{15D3D928-09D8-B24A-87C3-E2523D0A3120}" destId="{115871F2-F95C-CE4B-BA73-078D3E32176C}" srcOrd="0" destOrd="2" presId="urn:microsoft.com/office/officeart/2008/layout/VerticalCurvedList"/>
    <dgm:cxn modelId="{290B27FA-8722-D945-8238-A504C9ED01BE}" type="presOf" srcId="{86A17509-B520-9743-9C6C-C198EE34B0A3}" destId="{20325781-CCD3-BC46-BD54-1E30B91EC805}" srcOrd="0" destOrd="1" presId="urn:microsoft.com/office/officeart/2008/layout/VerticalCurvedList"/>
    <dgm:cxn modelId="{F5A6B8D1-6473-0148-825F-59F829D3C4CD}" type="presParOf" srcId="{5DF24ADB-8364-E04D-8E82-EC2A91A1C6C2}" destId="{E57F5A4E-868F-2447-9A5F-5111C7509E17}" srcOrd="0" destOrd="0" presId="urn:microsoft.com/office/officeart/2008/layout/VerticalCurvedList"/>
    <dgm:cxn modelId="{C186C5D8-5C55-4544-86A2-3008238C5A8E}" type="presParOf" srcId="{E57F5A4E-868F-2447-9A5F-5111C7509E17}" destId="{266D94F9-F369-8F4B-A905-5F540BF1B75B}" srcOrd="0" destOrd="0" presId="urn:microsoft.com/office/officeart/2008/layout/VerticalCurvedList"/>
    <dgm:cxn modelId="{CD6FE309-4A4B-2140-9C48-68E4382DAF8B}" type="presParOf" srcId="{266D94F9-F369-8F4B-A905-5F540BF1B75B}" destId="{F9BB92B7-CF03-6F43-A970-1BEC31AE25E8}" srcOrd="0" destOrd="0" presId="urn:microsoft.com/office/officeart/2008/layout/VerticalCurvedList"/>
    <dgm:cxn modelId="{1549F699-BF8C-6242-9E5B-C3B0C2A2C556}" type="presParOf" srcId="{266D94F9-F369-8F4B-A905-5F540BF1B75B}" destId="{FF944383-DBBF-0C4D-B09C-354D23E6D217}" srcOrd="1" destOrd="0" presId="urn:microsoft.com/office/officeart/2008/layout/VerticalCurvedList"/>
    <dgm:cxn modelId="{9C1D3AC4-9239-174E-BAD4-DC570FB72FB4}" type="presParOf" srcId="{266D94F9-F369-8F4B-A905-5F540BF1B75B}" destId="{1438B6A7-65AD-9242-8C89-A653CD20227A}" srcOrd="2" destOrd="0" presId="urn:microsoft.com/office/officeart/2008/layout/VerticalCurvedList"/>
    <dgm:cxn modelId="{86D2ADE9-76CE-F74F-A32F-A914691AD0E3}" type="presParOf" srcId="{266D94F9-F369-8F4B-A905-5F540BF1B75B}" destId="{72DADFDC-5BFA-FC4C-B609-2AEEAEC03F34}" srcOrd="3" destOrd="0" presId="urn:microsoft.com/office/officeart/2008/layout/VerticalCurvedList"/>
    <dgm:cxn modelId="{43303685-52FF-F64E-850D-76F665F3B3F7}" type="presParOf" srcId="{E57F5A4E-868F-2447-9A5F-5111C7509E17}" destId="{115871F2-F95C-CE4B-BA73-078D3E32176C}" srcOrd="1" destOrd="0" presId="urn:microsoft.com/office/officeart/2008/layout/VerticalCurvedList"/>
    <dgm:cxn modelId="{A24CAC7C-5616-A040-9DD8-4D18C49468DF}" type="presParOf" srcId="{E57F5A4E-868F-2447-9A5F-5111C7509E17}" destId="{691BAA16-365B-9546-A083-E15817BB2E76}" srcOrd="2" destOrd="0" presId="urn:microsoft.com/office/officeart/2008/layout/VerticalCurvedList"/>
    <dgm:cxn modelId="{6873884E-A0AD-E241-B465-70757F7E0E0F}" type="presParOf" srcId="{691BAA16-365B-9546-A083-E15817BB2E76}" destId="{7D62DDD1-3D5D-9244-8D44-DCC0BBF98D45}" srcOrd="0" destOrd="0" presId="urn:microsoft.com/office/officeart/2008/layout/VerticalCurvedList"/>
    <dgm:cxn modelId="{E940286A-AEFC-3B4F-9FD9-483280D0DDF8}" type="presParOf" srcId="{E57F5A4E-868F-2447-9A5F-5111C7509E17}" destId="{20325781-CCD3-BC46-BD54-1E30B91EC805}" srcOrd="3" destOrd="0" presId="urn:microsoft.com/office/officeart/2008/layout/VerticalCurvedList"/>
    <dgm:cxn modelId="{98048063-9207-044F-9ACB-89DD78CD2692}" type="presParOf" srcId="{E57F5A4E-868F-2447-9A5F-5111C7509E17}" destId="{91787730-7D8C-124E-803F-DE29E9591CE8}" srcOrd="4" destOrd="0" presId="urn:microsoft.com/office/officeart/2008/layout/VerticalCurvedList"/>
    <dgm:cxn modelId="{E34986C0-4A5D-D64B-AA3E-6025B5356343}" type="presParOf" srcId="{91787730-7D8C-124E-803F-DE29E9591CE8}" destId="{A18E2545-E5B4-FF4E-8FCF-6D63957DB849}" srcOrd="0" destOrd="0" presId="urn:microsoft.com/office/officeart/2008/layout/VerticalCurvedList"/>
    <dgm:cxn modelId="{BE1316FC-E24B-DD49-B1A3-6E65F1DAB15D}" type="presParOf" srcId="{E57F5A4E-868F-2447-9A5F-5111C7509E17}" destId="{ABC03619-F200-1245-86DC-C95A2F005399}" srcOrd="5" destOrd="0" presId="urn:microsoft.com/office/officeart/2008/layout/VerticalCurvedList"/>
    <dgm:cxn modelId="{60E63A64-F81C-BD48-937E-5A336AF07E01}" type="presParOf" srcId="{E57F5A4E-868F-2447-9A5F-5111C7509E17}" destId="{EB65377F-8F2F-D04F-BB57-627324C3BFC7}" srcOrd="6" destOrd="0" presId="urn:microsoft.com/office/officeart/2008/layout/VerticalCurvedList"/>
    <dgm:cxn modelId="{7B5935D5-2E41-7841-B340-3E4BCAF0641F}" type="presParOf" srcId="{EB65377F-8F2F-D04F-BB57-627324C3BFC7}" destId="{C6842C93-A243-6D4F-9D6E-9D215061CD09}" srcOrd="0" destOrd="0" presId="urn:microsoft.com/office/officeart/2008/layout/VerticalCurvedList"/>
    <dgm:cxn modelId="{9F4CAEE5-37C2-9149-A94E-85537C3ED459}" type="presParOf" srcId="{E57F5A4E-868F-2447-9A5F-5111C7509E17}" destId="{31D73366-8514-4140-B2EF-A0959F0CB646}" srcOrd="7" destOrd="0" presId="urn:microsoft.com/office/officeart/2008/layout/VerticalCurvedList"/>
    <dgm:cxn modelId="{08D98B70-7811-474E-A7E1-498884B65FDE}" type="presParOf" srcId="{E57F5A4E-868F-2447-9A5F-5111C7509E17}" destId="{9133051B-8778-4443-80C5-B43C69414F14}" srcOrd="8" destOrd="0" presId="urn:microsoft.com/office/officeart/2008/layout/VerticalCurvedList"/>
    <dgm:cxn modelId="{9F58A671-3B13-B44B-84C2-69761C15F32C}" type="presParOf" srcId="{9133051B-8778-4443-80C5-B43C69414F14}" destId="{CC7C118E-8A5D-8B4D-9D61-4ADFEAEC94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4D266-F758-A94F-8427-558B43339A0C}">
      <dsp:nvSpPr>
        <dsp:cNvPr id="0" name=""/>
        <dsp:cNvSpPr/>
      </dsp:nvSpPr>
      <dsp:spPr>
        <a:xfrm>
          <a:off x="4333" y="603900"/>
          <a:ext cx="1970558" cy="777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Data acquisition</a:t>
          </a:r>
        </a:p>
      </dsp:txBody>
      <dsp:txXfrm>
        <a:off x="4333" y="603900"/>
        <a:ext cx="1970558" cy="518400"/>
      </dsp:txXfrm>
    </dsp:sp>
    <dsp:sp modelId="{FE26BA1E-46C3-F343-A13F-51C9C5622820}">
      <dsp:nvSpPr>
        <dsp:cNvPr id="0" name=""/>
        <dsp:cNvSpPr/>
      </dsp:nvSpPr>
      <dsp:spPr>
        <a:xfrm>
          <a:off x="407942" y="1122300"/>
          <a:ext cx="1970558" cy="3274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noProof="0" dirty="0"/>
            <a:t>VARIABLES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Traceability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Raw measures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Data Cleaning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Platform IS (Emphasis IS, PHIS, …)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Reproducibility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Traceability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Provenance </a:t>
          </a:r>
        </a:p>
      </dsp:txBody>
      <dsp:txXfrm>
        <a:off x="465658" y="1180016"/>
        <a:ext cx="1855126" cy="3158993"/>
      </dsp:txXfrm>
    </dsp:sp>
    <dsp:sp modelId="{08E97DC5-E7D1-F444-A987-18BB005A97BB}">
      <dsp:nvSpPr>
        <dsp:cNvPr id="0" name=""/>
        <dsp:cNvSpPr/>
      </dsp:nvSpPr>
      <dsp:spPr>
        <a:xfrm>
          <a:off x="2273621" y="617793"/>
          <a:ext cx="633306" cy="490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2273621" y="715915"/>
        <a:ext cx="486122" cy="294368"/>
      </dsp:txXfrm>
    </dsp:sp>
    <dsp:sp modelId="{76F7B992-E116-8842-AE8E-D19EFAB9EDF3}">
      <dsp:nvSpPr>
        <dsp:cNvPr id="0" name=""/>
        <dsp:cNvSpPr/>
      </dsp:nvSpPr>
      <dsp:spPr>
        <a:xfrm>
          <a:off x="3169810" y="603900"/>
          <a:ext cx="1970558" cy="777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Data computation</a:t>
          </a:r>
        </a:p>
      </dsp:txBody>
      <dsp:txXfrm>
        <a:off x="3169810" y="603900"/>
        <a:ext cx="1970558" cy="518400"/>
      </dsp:txXfrm>
    </dsp:sp>
    <dsp:sp modelId="{BB70FF15-A342-1943-BB89-81E224D48746}">
      <dsp:nvSpPr>
        <dsp:cNvPr id="0" name=""/>
        <dsp:cNvSpPr/>
      </dsp:nvSpPr>
      <dsp:spPr>
        <a:xfrm>
          <a:off x="3573418" y="1122300"/>
          <a:ext cx="1970558" cy="3274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noProof="0" dirty="0"/>
            <a:t>INDICATORS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New computation for each scientific question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One raw dataset </a:t>
          </a:r>
          <a:r>
            <a:rPr lang="en-GB" sz="1800" kern="1200" noProof="0" dirty="0">
              <a:sym typeface="Wingdings" pitchFamily="2" charset="2"/>
            </a:rPr>
            <a:t> many computed datasets</a:t>
          </a:r>
          <a:endParaRPr lang="en-GB" sz="1800" kern="1200" noProof="0" dirty="0"/>
        </a:p>
      </dsp:txBody>
      <dsp:txXfrm>
        <a:off x="3631134" y="1180016"/>
        <a:ext cx="1855126" cy="3158993"/>
      </dsp:txXfrm>
    </dsp:sp>
    <dsp:sp modelId="{712D27A8-6225-704D-A8D6-814E173CEC64}">
      <dsp:nvSpPr>
        <dsp:cNvPr id="0" name=""/>
        <dsp:cNvSpPr/>
      </dsp:nvSpPr>
      <dsp:spPr>
        <a:xfrm>
          <a:off x="5439098" y="617793"/>
          <a:ext cx="633306" cy="490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5439098" y="715915"/>
        <a:ext cx="486122" cy="294368"/>
      </dsp:txXfrm>
    </dsp:sp>
    <dsp:sp modelId="{B2D1EDC1-E31D-9C4A-9322-34D1BDD31B75}">
      <dsp:nvSpPr>
        <dsp:cNvPr id="0" name=""/>
        <dsp:cNvSpPr/>
      </dsp:nvSpPr>
      <dsp:spPr>
        <a:xfrm>
          <a:off x="6335287" y="603900"/>
          <a:ext cx="1970558" cy="777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Data publication</a:t>
          </a:r>
        </a:p>
      </dsp:txBody>
      <dsp:txXfrm>
        <a:off x="6335287" y="603900"/>
        <a:ext cx="1970558" cy="518400"/>
      </dsp:txXfrm>
    </dsp:sp>
    <dsp:sp modelId="{29ACCBC1-A619-C840-8560-03F0372D6DA2}">
      <dsp:nvSpPr>
        <dsp:cNvPr id="0" name=""/>
        <dsp:cNvSpPr/>
      </dsp:nvSpPr>
      <dsp:spPr>
        <a:xfrm>
          <a:off x="6738895" y="1122300"/>
          <a:ext cx="1970558" cy="3274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One Data Publication by datasets.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u="sng" kern="1200" noProof="0" dirty="0"/>
            <a:t>Platform IS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 err="1"/>
            <a:t>phenomic</a:t>
          </a:r>
          <a:endParaRPr lang="en-GB" sz="1800" kern="1200" noProof="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u="sng" kern="1200" noProof="0" dirty="0"/>
            <a:t>FAIR Data Repositories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noProof="0" dirty="0"/>
            <a:t>Reduced</a:t>
          </a:r>
        </a:p>
      </dsp:txBody>
      <dsp:txXfrm>
        <a:off x="6796611" y="1180016"/>
        <a:ext cx="1855126" cy="3158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C90F4-21AC-F64C-9780-DF07AB1C8FA3}">
      <dsp:nvSpPr>
        <dsp:cNvPr id="0" name=""/>
        <dsp:cNvSpPr/>
      </dsp:nvSpPr>
      <dsp:spPr>
        <a:xfrm>
          <a:off x="88" y="0"/>
          <a:ext cx="3014304" cy="7550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Data</a:t>
          </a:r>
        </a:p>
      </dsp:txBody>
      <dsp:txXfrm>
        <a:off x="22204" y="22116"/>
        <a:ext cx="2970072" cy="710861"/>
      </dsp:txXfrm>
    </dsp:sp>
    <dsp:sp modelId="{EDCA6531-DFF0-984D-913B-2FF0E34A19BB}">
      <dsp:nvSpPr>
        <dsp:cNvPr id="0" name=""/>
        <dsp:cNvSpPr/>
      </dsp:nvSpPr>
      <dsp:spPr>
        <a:xfrm>
          <a:off x="3857154" y="0"/>
          <a:ext cx="1786653" cy="7550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600" kern="1200"/>
        </a:p>
      </dsp:txBody>
      <dsp:txXfrm>
        <a:off x="3857154" y="151019"/>
        <a:ext cx="1560125" cy="453055"/>
      </dsp:txXfrm>
    </dsp:sp>
    <dsp:sp modelId="{BF20DC43-217D-824D-AF85-B325E069348D}">
      <dsp:nvSpPr>
        <dsp:cNvPr id="0" name=""/>
        <dsp:cNvSpPr/>
      </dsp:nvSpPr>
      <dsp:spPr>
        <a:xfrm>
          <a:off x="6385438" y="0"/>
          <a:ext cx="2296440" cy="7550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 err="1"/>
            <a:t>Knowledge</a:t>
          </a:r>
          <a:endParaRPr lang="fr-FR" sz="3200" kern="1200" dirty="0"/>
        </a:p>
      </dsp:txBody>
      <dsp:txXfrm>
        <a:off x="6407554" y="22116"/>
        <a:ext cx="2252208" cy="710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44383-DBBF-0C4D-B09C-354D23E6D217}">
      <dsp:nvSpPr>
        <dsp:cNvPr id="0" name=""/>
        <dsp:cNvSpPr/>
      </dsp:nvSpPr>
      <dsp:spPr>
        <a:xfrm>
          <a:off x="-7212916" y="-1102501"/>
          <a:ext cx="8583501" cy="8583501"/>
        </a:xfrm>
        <a:prstGeom prst="blockArc">
          <a:avLst>
            <a:gd name="adj1" fmla="val 18900000"/>
            <a:gd name="adj2" fmla="val 2700000"/>
            <a:gd name="adj3" fmla="val 25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871F2-F95C-CE4B-BA73-078D3E32176C}">
      <dsp:nvSpPr>
        <dsp:cNvPr id="0" name=""/>
        <dsp:cNvSpPr/>
      </dsp:nvSpPr>
      <dsp:spPr>
        <a:xfrm>
          <a:off x="717051" y="490378"/>
          <a:ext cx="7029039" cy="981268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778882" tIns="0" rIns="45720" bIns="360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Findable</a:t>
          </a:r>
          <a:endParaRPr lang="fr-FR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Distributed model: </a:t>
          </a:r>
          <a:r>
            <a:rPr lang="en-GB" sz="1800" u="sng" kern="1200" dirty="0"/>
            <a:t>no central </a:t>
          </a:r>
          <a:r>
            <a:rPr lang="en-GB" sz="1800" u="sng" kern="1200" dirty="0" err="1"/>
            <a:t>phenomic</a:t>
          </a:r>
          <a:r>
            <a:rPr lang="en-GB" sz="1800" u="sng" kern="1200" dirty="0"/>
            <a:t> data archive </a:t>
          </a:r>
          <a:endParaRPr lang="fr-FR" sz="1800" u="sng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Agreed or compatible ID and Metadata policy</a:t>
          </a:r>
        </a:p>
      </dsp:txBody>
      <dsp:txXfrm>
        <a:off x="717051" y="490378"/>
        <a:ext cx="7029039" cy="981268"/>
      </dsp:txXfrm>
    </dsp:sp>
    <dsp:sp modelId="{7D62DDD1-3D5D-9244-8D44-DCC0BBF98D45}">
      <dsp:nvSpPr>
        <dsp:cNvPr id="0" name=""/>
        <dsp:cNvSpPr/>
      </dsp:nvSpPr>
      <dsp:spPr>
        <a:xfrm>
          <a:off x="103759" y="367720"/>
          <a:ext cx="1226585" cy="1226585"/>
        </a:xfrm>
        <a:prstGeom prst="ellipse">
          <a:avLst/>
        </a:prstGeom>
        <a:blipFill rotWithShape="0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25781-CCD3-BC46-BD54-1E30B91EC805}">
      <dsp:nvSpPr>
        <dsp:cNvPr id="0" name=""/>
        <dsp:cNvSpPr/>
      </dsp:nvSpPr>
      <dsp:spPr>
        <a:xfrm>
          <a:off x="1279635" y="1962536"/>
          <a:ext cx="6466455" cy="981268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778882" tIns="0" rIns="4572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Accessible</a:t>
          </a:r>
          <a:endParaRPr lang="fr-FR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Complex life cycle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Complex DMP</a:t>
          </a:r>
          <a:endParaRPr lang="fr-FR" sz="1800" kern="1200" dirty="0"/>
        </a:p>
      </dsp:txBody>
      <dsp:txXfrm>
        <a:off x="1279635" y="1962536"/>
        <a:ext cx="6466455" cy="981268"/>
      </dsp:txXfrm>
    </dsp:sp>
    <dsp:sp modelId="{A18E2545-E5B4-FF4E-8FCF-6D63957DB849}">
      <dsp:nvSpPr>
        <dsp:cNvPr id="0" name=""/>
        <dsp:cNvSpPr/>
      </dsp:nvSpPr>
      <dsp:spPr>
        <a:xfrm>
          <a:off x="666342" y="1839877"/>
          <a:ext cx="1226585" cy="1226585"/>
        </a:xfrm>
        <a:prstGeom prst="ellipse">
          <a:avLst/>
        </a:prstGeom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03619-F200-1245-86DC-C95A2F005399}">
      <dsp:nvSpPr>
        <dsp:cNvPr id="0" name=""/>
        <dsp:cNvSpPr/>
      </dsp:nvSpPr>
      <dsp:spPr>
        <a:xfrm>
          <a:off x="1279635" y="3434693"/>
          <a:ext cx="6466455" cy="981268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778882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Interoperable</a:t>
          </a:r>
          <a:endParaRPr lang="fr-FR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Compatible standards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Issues in relation with big data</a:t>
          </a:r>
        </a:p>
      </dsp:txBody>
      <dsp:txXfrm>
        <a:off x="1279635" y="3434693"/>
        <a:ext cx="6466455" cy="981268"/>
      </dsp:txXfrm>
    </dsp:sp>
    <dsp:sp modelId="{C6842C93-A243-6D4F-9D6E-9D215061CD09}">
      <dsp:nvSpPr>
        <dsp:cNvPr id="0" name=""/>
        <dsp:cNvSpPr/>
      </dsp:nvSpPr>
      <dsp:spPr>
        <a:xfrm>
          <a:off x="666342" y="3312035"/>
          <a:ext cx="1226585" cy="1226585"/>
        </a:xfrm>
        <a:prstGeom prst="ellipse">
          <a:avLst/>
        </a:prstGeom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73366-8514-4140-B2EF-A0959F0CB646}">
      <dsp:nvSpPr>
        <dsp:cNvPr id="0" name=""/>
        <dsp:cNvSpPr/>
      </dsp:nvSpPr>
      <dsp:spPr>
        <a:xfrm>
          <a:off x="717051" y="4906850"/>
          <a:ext cx="7029039" cy="981268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778882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/>
            <a:t>Reusable</a:t>
          </a:r>
          <a:endParaRPr lang="fr-FR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P = G x E x C =&gt; different silos of data &amp; metadata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Provenance is complex</a:t>
          </a:r>
        </a:p>
      </dsp:txBody>
      <dsp:txXfrm>
        <a:off x="717051" y="4906850"/>
        <a:ext cx="7029039" cy="981268"/>
      </dsp:txXfrm>
    </dsp:sp>
    <dsp:sp modelId="{CC7C118E-8A5D-8B4D-9D61-4ADFEAEC94C9}">
      <dsp:nvSpPr>
        <dsp:cNvPr id="0" name=""/>
        <dsp:cNvSpPr/>
      </dsp:nvSpPr>
      <dsp:spPr>
        <a:xfrm>
          <a:off x="103759" y="4784192"/>
          <a:ext cx="1226585" cy="1226585"/>
        </a:xfrm>
        <a:prstGeom prst="ellipse">
          <a:avLst/>
        </a:prstGeom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7565F-E263-934F-8FCB-F21D14CA66BC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17790-38D4-B448-B0FB-2CD449DBFB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6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111/j.1469-8137.2005.01407.x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17790-38D4-B448-B0FB-2CD449DBFB5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732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243;g5137556e9b_2_32:notes">
            <a:extLst>
              <a:ext uri="{FF2B5EF4-FFF2-40B4-BE49-F238E27FC236}">
                <a16:creationId xmlns:a16="http://schemas.microsoft.com/office/drawing/2014/main" id="{37F4F6F0-2E37-D543-A619-75E27A58530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4818" name="Google Shape;244;g5137556e9b_2_32:notes">
            <a:extLst>
              <a:ext uri="{FF2B5EF4-FFF2-40B4-BE49-F238E27FC236}">
                <a16:creationId xmlns:a16="http://schemas.microsoft.com/office/drawing/2014/main" id="{A4F45296-3BB0-E447-A888-3D01170ECD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Clr>
                <a:schemeClr val="accent1"/>
              </a:buClr>
              <a:buSzPts val="1200"/>
              <a:buFont typeface="Calibri" panose="020F0502020204030204" pitchFamily="34" charset="0"/>
              <a:buNone/>
            </a:pPr>
            <a:endParaRPr lang="fr-FR" altLang="fr-FR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34819" name="Google Shape;245;g5137556e9b_2_32:notes">
            <a:extLst>
              <a:ext uri="{FF2B5EF4-FFF2-40B4-BE49-F238E27FC236}">
                <a16:creationId xmlns:a16="http://schemas.microsoft.com/office/drawing/2014/main" id="{0647CE36-2CF7-AE49-95AF-02FC33388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9D46739-F88F-A746-BD6D-3552F758AA0E}" type="slidenum">
              <a:rPr lang="en-US" altLang="fr-FR" sz="1200" smtClean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/>
              <a:t>19</a:t>
            </a:fld>
            <a:endParaRPr lang="fr-FR" altLang="fr-FR" sz="120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95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214;p8:notes">
            <a:extLst>
              <a:ext uri="{FF2B5EF4-FFF2-40B4-BE49-F238E27FC236}">
                <a16:creationId xmlns:a16="http://schemas.microsoft.com/office/drawing/2014/main" id="{B71D7CAA-E2CD-C548-8C56-B9426046FB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30722" name="Google Shape;215;p8:notes">
            <a:extLst>
              <a:ext uri="{FF2B5EF4-FFF2-40B4-BE49-F238E27FC236}">
                <a16:creationId xmlns:a16="http://schemas.microsoft.com/office/drawing/2014/main" id="{E0A7EEB2-C576-2E47-8925-493B36DA17E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33610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225;p9:notes">
            <a:extLst>
              <a:ext uri="{FF2B5EF4-FFF2-40B4-BE49-F238E27FC236}">
                <a16:creationId xmlns:a16="http://schemas.microsoft.com/office/drawing/2014/main" id="{6C817357-0FE5-0843-9917-B7E859AE8D5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2770" name="Google Shape;226;p9:notes">
            <a:extLst>
              <a:ext uri="{FF2B5EF4-FFF2-40B4-BE49-F238E27FC236}">
                <a16:creationId xmlns:a16="http://schemas.microsoft.com/office/drawing/2014/main" id="{63640C80-CFC1-6240-B2B0-2834C97C2D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Clr>
                <a:schemeClr val="accent1"/>
              </a:buClr>
              <a:buSzPts val="1200"/>
              <a:buFont typeface="Calibri" panose="020F0502020204030204" pitchFamily="34" charset="0"/>
              <a:buNone/>
            </a:pPr>
            <a:endParaRPr lang="fr-FR" altLang="fr-FR" dirty="0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32771" name="Google Shape;227;p9:notes">
            <a:extLst>
              <a:ext uri="{FF2B5EF4-FFF2-40B4-BE49-F238E27FC236}">
                <a16:creationId xmlns:a16="http://schemas.microsoft.com/office/drawing/2014/main" id="{E8646403-37A7-3D49-B51A-A5AC209997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80DB8D-163F-E142-ACB9-30A35208EB6C}" type="slidenum">
              <a:rPr lang="en-US" altLang="fr-FR" sz="1200" smtClean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/>
              <a:t>22</a:t>
            </a:fld>
            <a:endParaRPr lang="fr-FR" altLang="fr-FR" sz="120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640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294;g5137556e9b_2_93:notes">
            <a:extLst>
              <a:ext uri="{FF2B5EF4-FFF2-40B4-BE49-F238E27FC236}">
                <a16:creationId xmlns:a16="http://schemas.microsoft.com/office/drawing/2014/main" id="{5014A473-7B6D-3543-BCE8-FA3CD8F16B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 dirty="0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36866" name="Google Shape;295;g5137556e9b_2_93:notes">
            <a:extLst>
              <a:ext uri="{FF2B5EF4-FFF2-40B4-BE49-F238E27FC236}">
                <a16:creationId xmlns:a16="http://schemas.microsoft.com/office/drawing/2014/main" id="{EBECD8D1-88DF-D546-BD30-FF25F111E14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85686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631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355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3436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387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86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5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192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230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36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984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824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703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036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248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Leaf traits where measured in 2003: one fully illuminated mature leaf was collected on each tree according to Monclus et al. </a:t>
            </a:r>
            <a:r>
              <a:rPr lang="en-GB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http://doi.org/10.1111/j.1469-8137.2005.01407.x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). Six calibrated discs of lamina were cut from this leaf, dried at 50 °C during 48 °C and weighed, and specific leaf area (SLA, cm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−1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was computed. Leaf discs were ground to fine powder for analysis of leaf carbon isotope composition (δ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C), carbon (C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and nitrogen (N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contents. One-milligram subsamples of ground material were used for measuring the CO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produced by combustion and its 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ratio by a continuous flux isotope ratio mass spectrometer. The discrimination between atmospheric CO</a:t>
            </a:r>
            <a:r>
              <a:rPr lang="en-GB" sz="12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plant material was calculated.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155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20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364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324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713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83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d366f1c2e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d366f1c2e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d366f1c2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d366f1c2e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d366f1c2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d366f1c2e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268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04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131;g5a16a12d73_0_0:notes">
            <a:extLst>
              <a:ext uri="{FF2B5EF4-FFF2-40B4-BE49-F238E27FC236}">
                <a16:creationId xmlns:a16="http://schemas.microsoft.com/office/drawing/2014/main" id="{3517D240-1E5A-AB47-9A65-D01FCD7736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  <p:sp>
        <p:nvSpPr>
          <p:cNvPr id="25602" name="Google Shape;132;g5a16a12d73_0_0:notes">
            <a:extLst>
              <a:ext uri="{FF2B5EF4-FFF2-40B4-BE49-F238E27FC236}">
                <a16:creationId xmlns:a16="http://schemas.microsoft.com/office/drawing/2014/main" id="{13121DD3-BF8B-094A-BBF8-BB6F24A88B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</a:pPr>
            <a:endParaRPr lang="fr-FR" altLang="fr-FR">
              <a:latin typeface="Corbel" panose="020B0503020204020204" pitchFamily="34" charset="0"/>
              <a:cs typeface="Geneva" panose="020B0503030404040204" pitchFamily="34" charset="0"/>
            </a:endParaRPr>
          </a:p>
        </p:txBody>
      </p:sp>
      <p:sp>
        <p:nvSpPr>
          <p:cNvPr id="25603" name="Google Shape;133;g5a16a12d73_0_0:notes">
            <a:extLst>
              <a:ext uri="{FF2B5EF4-FFF2-40B4-BE49-F238E27FC236}">
                <a16:creationId xmlns:a16="http://schemas.microsoft.com/office/drawing/2014/main" id="{41B9641C-2D67-5149-9A28-82D6DCA9F0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fld id="{35BB997A-4C36-274A-9259-48626D6F423E}" type="slidenum">
              <a:rPr lang="en-US" altLang="fr-FR" sz="1200" smtClean="0">
                <a:latin typeface="Corbel" panose="020B0503020204020204" pitchFamily="34" charset="0"/>
              </a:rPr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t>5</a:t>
            </a:fld>
            <a:endParaRPr lang="fr-FR" altLang="fr-FR" sz="12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13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one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17790-38D4-B448-B0FB-2CD449DBFB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71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732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fr" sz="1200" kern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fr" sz="1200" kern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07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016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864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5" y="2825325"/>
            <a:ext cx="314286" cy="428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44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8429" y="365132"/>
            <a:ext cx="1755371" cy="5811839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10" y="365132"/>
            <a:ext cx="8241047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0C85A8C-AE66-4CB1-AC77-8A0677F197D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 rot="5400000">
            <a:off x="6626017" y="2818371"/>
            <a:ext cx="5811839" cy="905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1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ag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0241"/>
            <a:ext cx="12192000" cy="1057708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168485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57B625-B1D4-E14D-8834-1E56D2F8F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4909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445" y="1916833"/>
            <a:ext cx="10363200" cy="648072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7435" y="3429000"/>
            <a:ext cx="10561173" cy="25922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3215680" y="2604505"/>
            <a:ext cx="8976320" cy="752475"/>
            <a:chOff x="2411760" y="2604504"/>
            <a:chExt cx="6732240" cy="752475"/>
          </a:xfrm>
        </p:grpSpPr>
        <p:pic>
          <p:nvPicPr>
            <p:cNvPr id="7" name="Picture 4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155" y="2604504"/>
              <a:ext cx="119284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ésultat de recherche d'images pour &quot;big data&quot;"/>
            <p:cNvPicPr>
              <a:picLocks noChangeAspect="1" noChangeArrowheads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604504"/>
              <a:ext cx="2121024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tps://inra-dam-front-resources-cdn.brainsonic.com/ressources/afile/162073-99714-picture_original-2131-0"/>
            <p:cNvPicPr>
              <a:picLocks noChangeAspect="1" noChangeArrowheads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4318" y="2607796"/>
              <a:ext cx="2160240" cy="74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bre Gène, Arbre De Vie, Evolution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58" y="2605446"/>
              <a:ext cx="1291818" cy="75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1155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060" indent="-342882"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3955" indent="-171442"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71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72F5C4-C7B0-4DC4-859A-A0EF010A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10" y="149629"/>
            <a:ext cx="10216343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79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 marL="800060" indent="-342882">
              <a:buSzPct val="45000"/>
              <a:buFont typeface="Wingdings" panose="05000000000000000000" pitchFamily="2" charset="2"/>
              <a:buChar char="u"/>
              <a:defRPr sz="2400"/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lang="fr-FR" sz="2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9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19400" y="1186497"/>
            <a:ext cx="10871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1219170" marR="0" lvl="1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828754" marR="0" lvl="2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3657509" marR="0" lvl="5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3"/>
            <a:endParaRPr lang="fr-FR" dirty="0"/>
          </a:p>
          <a:p>
            <a:pPr lvl="4"/>
            <a:endParaRPr dirty="0"/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r="64019" b="10"/>
          <a:stretch/>
        </p:blipFill>
        <p:spPr>
          <a:xfrm>
            <a:off x="11263933" y="6097033"/>
            <a:ext cx="858651" cy="59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482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LIXIR">
  <p:cSld name="Title slide ELIXI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elixir_1_RZ_mac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435" y="4760686"/>
            <a:ext cx="2427820" cy="185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7440084" y="6237289"/>
            <a:ext cx="3902800" cy="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67" rIns="65300" bIns="32667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1" u="none" strike="noStrike" cap="non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sz="2400" b="0" i="1" u="none" strike="noStrike" cap="non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5067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600" cy="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533"/>
              </a:spcBef>
              <a:spcAft>
                <a:spcPts val="0"/>
              </a:spcAft>
              <a:buSzPts val="2100"/>
              <a:buFont typeface="Corbel"/>
              <a:buNone/>
              <a:defRPr sz="2800" i="1"/>
            </a:lvl1pPr>
            <a:lvl2pPr lvl="1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667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r" rtl="0">
              <a:spcBef>
                <a:spcPts val="400"/>
              </a:spcBef>
              <a:spcAft>
                <a:spcPts val="0"/>
              </a:spcAft>
              <a:buSzPts val="1400"/>
              <a:buFont typeface="Corbel"/>
              <a:buNone/>
              <a:defRPr sz="1867">
                <a:solidFill>
                  <a:schemeClr val="dk2"/>
                </a:solidFill>
              </a:defRPr>
            </a:lvl1pPr>
            <a:lvl2pPr marL="1219170" lvl="1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 rtl="0">
              <a:spcBef>
                <a:spcPts val="667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4400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BF32"/>
              </a:buClr>
              <a:buSzPts val="2700"/>
              <a:buFont typeface="Corbel"/>
              <a:buNone/>
              <a:defRPr b="1">
                <a:solidFill>
                  <a:srgbClr val="BEBF3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533"/>
              </a:spcBef>
              <a:spcAft>
                <a:spcPts val="0"/>
              </a:spcAft>
              <a:buClr>
                <a:srgbClr val="BEBF32"/>
              </a:buClr>
              <a:buSzPts val="1400"/>
              <a:buFont typeface="Corbel"/>
              <a:buChar char="•"/>
              <a:defRPr sz="1867">
                <a:latin typeface="Corbel"/>
                <a:ea typeface="Corbel"/>
                <a:cs typeface="Corbel"/>
                <a:sym typeface="Corbel"/>
              </a:defRPr>
            </a:lvl1pPr>
            <a:lvl2pPr marL="1219170" lvl="1" indent="-406390" rtl="0">
              <a:spcBef>
                <a:spcPts val="667"/>
              </a:spcBef>
              <a:spcAft>
                <a:spcPts val="0"/>
              </a:spcAft>
              <a:buClr>
                <a:srgbClr val="BEBF32"/>
              </a:buClr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2pPr>
            <a:lvl3pPr marL="1828754" lvl="2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3pPr>
            <a:lvl4pPr marL="2438339" lvl="3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4pPr>
            <a:lvl5pPr marL="3047924" lvl="4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5pPr>
            <a:lvl6pPr marL="3657509" lvl="5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6pPr>
            <a:lvl7pPr marL="4267093" lvl="6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7pPr>
            <a:lvl8pPr marL="4876678" lvl="7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8pPr>
            <a:lvl9pPr marL="5486263" lvl="8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533"/>
              </a:spcBef>
              <a:spcAft>
                <a:spcPts val="0"/>
              </a:spcAft>
              <a:buClr>
                <a:srgbClr val="BEBF32"/>
              </a:buClr>
              <a:buSzPts val="1400"/>
              <a:buFont typeface="Corbel"/>
              <a:buChar char="•"/>
              <a:defRPr sz="1867">
                <a:latin typeface="Corbel"/>
                <a:ea typeface="Corbel"/>
                <a:cs typeface="Corbel"/>
                <a:sym typeface="Corbel"/>
              </a:defRPr>
            </a:lvl1pPr>
            <a:lvl2pPr marL="1219170" lvl="1" indent="-406390" rtl="0">
              <a:spcBef>
                <a:spcPts val="667"/>
              </a:spcBef>
              <a:spcAft>
                <a:spcPts val="0"/>
              </a:spcAft>
              <a:buClr>
                <a:srgbClr val="BEBF32"/>
              </a:buClr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2pPr>
            <a:lvl3pPr marL="1828754" lvl="2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3pPr>
            <a:lvl4pPr marL="2438339" lvl="3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4pPr>
            <a:lvl5pPr marL="3047924" lvl="4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5pPr>
            <a:lvl6pPr marL="3657509" lvl="5" indent="-406390" rtl="0">
              <a:spcBef>
                <a:spcPts val="667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6pPr>
            <a:lvl7pPr marL="4267093" lvl="6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7pPr>
            <a:lvl8pPr marL="4876678" lvl="7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8pPr>
            <a:lvl9pPr marL="5486263" lvl="8" indent="-406390" rtl="0">
              <a:spcBef>
                <a:spcPts val="400"/>
              </a:spcBef>
              <a:spcAft>
                <a:spcPts val="0"/>
              </a:spcAft>
              <a:buSzPts val="1200"/>
              <a:buFont typeface="Corbel"/>
              <a:buChar char="•"/>
              <a:defRPr sz="1600"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24671" y="6046569"/>
            <a:ext cx="1013515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92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02" y="0"/>
            <a:ext cx="10324834" cy="9303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214" y="1420010"/>
            <a:ext cx="10501303" cy="4124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7E12C6-00F3-439F-A2FE-1D2F0A604A8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34702" y="858842"/>
            <a:ext cx="10167805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3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456" y="1440503"/>
            <a:ext cx="10556384" cy="4316503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0"/>
            <a:ext cx="10314076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145E71-E6DC-460B-BD9E-537A5B24AA2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5459" y="761484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0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33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99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C4CC-48F8-459E-8260-CB6FFD7E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FD9EB01-BC37-475E-8D86-8ADA8009556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3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336" y="1537860"/>
            <a:ext cx="4330297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2336" y="2355454"/>
            <a:ext cx="4330297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4140" y="1537860"/>
            <a:ext cx="4351624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4140" y="2355454"/>
            <a:ext cx="4351624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8A4CBC-A3CA-47B3-81F3-C727E04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D175C3-B714-432E-8A1F-D0A82822D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2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4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1891"/>
            <a:ext cx="6172200" cy="50624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161D90-8CEB-43C5-B5C5-E16450DD90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498EB6-14FF-4794-BB07-42C86721F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144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1894"/>
            <a:ext cx="6172200" cy="50375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FCCB7-9322-4303-8EEA-24D510DA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2AEB53-71C1-4969-9341-68037EF54F3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FA8FB2-CADF-4B7B-9982-D532987D550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9555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660" y="1424048"/>
            <a:ext cx="9713421" cy="441333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0E54DF-C1EA-4882-A6F1-995928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A144AD-A97F-4337-A396-D74ADA0CB30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3984AF6-CFFF-410E-AD4D-4FAE1D4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7886700" cy="765405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6F15B8-BCC4-4139-B523-9F37938B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699" y="1068751"/>
            <a:ext cx="11732351" cy="526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7"/>
          <a:stretch/>
        </p:blipFill>
        <p:spPr>
          <a:xfrm>
            <a:off x="0" y="6076187"/>
            <a:ext cx="1142999" cy="8001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rgbClr val="275662"/>
                </a:solidFill>
                <a:latin typeface="+mn-lt"/>
              </a:rPr>
              <a:t>Plant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Data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Managment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for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Phenotyping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Experiments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00A3A6"/>
                </a:solidFill>
                <a:latin typeface="+mj-lt"/>
              </a:rPr>
              <a:t>17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Dec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2020 /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webinar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/ Cyril Pommier</a:t>
            </a:r>
          </a:p>
        </p:txBody>
      </p:sp>
      <p:pic>
        <p:nvPicPr>
          <p:cNvPr id="8" name="Image 7" descr="logoURGI_422X295.png">
            <a:extLst>
              <a:ext uri="{FF2B5EF4-FFF2-40B4-BE49-F238E27FC236}">
                <a16:creationId xmlns:a16="http://schemas.microsoft.com/office/drawing/2014/main" id="{857EA0A9-36CA-8049-8C73-F5B448847D28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9863" y="1"/>
            <a:ext cx="582137" cy="3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404FF3-58B3-6345-83FE-0764E91296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84" y="0"/>
            <a:ext cx="586166" cy="4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phasis Logo">
            <a:extLst>
              <a:ext uri="{FF2B5EF4-FFF2-40B4-BE49-F238E27FC236}">
                <a16:creationId xmlns:a16="http://schemas.microsoft.com/office/drawing/2014/main" id="{A5265590-622D-2E41-9EFE-9B881F5C10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619" y="386677"/>
            <a:ext cx="1185631" cy="1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1A77595E-D0D5-0845-B5D3-F9352CA2D142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6845" y="494515"/>
            <a:ext cx="966035" cy="3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62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5" r:id="rId17"/>
    <p:sldLayoutId id="2147483696" r:id="rId18"/>
  </p:sldLayoutIdLst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25"/>
        </a:buBlip>
        <a:defRPr sz="3000" b="1" kern="120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rgbClr val="00A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://www.fao.org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50.png"/><Relationship Id="rId12" Type="http://schemas.openxmlformats.org/officeDocument/2006/relationships/image" Target="../media/image54.tiff"/><Relationship Id="rId2" Type="http://schemas.openxmlformats.org/officeDocument/2006/relationships/diagramData" Target="../diagrams/data3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2.jpe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13" Type="http://schemas.openxmlformats.org/officeDocument/2006/relationships/hyperlink" Target="http://www.fao.org/" TargetMode="External"/><Relationship Id="rId18" Type="http://schemas.openxmlformats.org/officeDocument/2006/relationships/image" Target="../media/image67.jpeg"/><Relationship Id="rId3" Type="http://schemas.openxmlformats.org/officeDocument/2006/relationships/image" Target="../media/image58.jpg"/><Relationship Id="rId21" Type="http://schemas.openxmlformats.org/officeDocument/2006/relationships/image" Target="../media/image70.tiff"/><Relationship Id="rId7" Type="http://schemas.openxmlformats.org/officeDocument/2006/relationships/image" Target="../media/image62.jpeg"/><Relationship Id="rId12" Type="http://schemas.openxmlformats.org/officeDocument/2006/relationships/image" Target="../media/image54.tiff"/><Relationship Id="rId17" Type="http://schemas.openxmlformats.org/officeDocument/2006/relationships/image" Target="../media/image66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11" Type="http://schemas.openxmlformats.org/officeDocument/2006/relationships/image" Target="../media/image5.png"/><Relationship Id="rId5" Type="http://schemas.openxmlformats.org/officeDocument/2006/relationships/image" Target="../media/image60.png"/><Relationship Id="rId15" Type="http://schemas.openxmlformats.org/officeDocument/2006/relationships/hyperlink" Target="http://www.bioversityinternational.org/" TargetMode="External"/><Relationship Id="rId10" Type="http://schemas.openxmlformats.org/officeDocument/2006/relationships/image" Target="../media/image53.png"/><Relationship Id="rId19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4.tiff"/><Relationship Id="rId14" Type="http://schemas.openxmlformats.org/officeDocument/2006/relationships/image" Target="../media/image55.png"/><Relationship Id="rId22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iar.org/" TargetMode="External"/><Relationship Id="rId2" Type="http://schemas.openxmlformats.org/officeDocument/2006/relationships/hyperlink" Target="https://elixir-europe.org/communities/plant-science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appn.plant-phenotyping.org/" TargetMode="External"/><Relationship Id="rId4" Type="http://schemas.openxmlformats.org/officeDocument/2006/relationships/hyperlink" Target="https://www.plant-phenotyping.eu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wheatis.org/DataStandards.php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tiff"/><Relationship Id="rId7" Type="http://schemas.openxmlformats.org/officeDocument/2006/relationships/hyperlink" Target="http://www.brapi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hyperlink" Target="http://www.miappe.org/" TargetMode="External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appe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111/nph.16544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APPE/MIAPPE-ontology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agroportal.lirmm.fr/ontologies/PPE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is.org/" TargetMode="External"/><Relationship Id="rId7" Type="http://schemas.openxmlformats.org/officeDocument/2006/relationships/image" Target="../media/image95.png"/><Relationship Id="rId2" Type="http://schemas.openxmlformats.org/officeDocument/2006/relationships/hyperlink" Target="http://ist.blogs.inra.fr/wdi/phenotypes-as-rdf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hyperlink" Target="http://dx.doi.org/10.15454/1.4489666216568333E12" TargetMode="External"/><Relationship Id="rId4" Type="http://schemas.openxmlformats.org/officeDocument/2006/relationships/hyperlink" Target="https://github.com/elixir-europe/plant-brapi-etl-faidar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13" Type="http://schemas.openxmlformats.org/officeDocument/2006/relationships/image" Target="../media/image104.jpeg"/><Relationship Id="rId3" Type="http://schemas.openxmlformats.org/officeDocument/2006/relationships/hyperlink" Target="http://brapi.org/" TargetMode="External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7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gif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hyperlink" Target="https://www.brapi.org/brapps.php" TargetMode="External"/><Relationship Id="rId9" Type="http://schemas.openxmlformats.org/officeDocument/2006/relationships/image" Target="../media/image100.jpeg"/><Relationship Id="rId14" Type="http://schemas.openxmlformats.org/officeDocument/2006/relationships/image" Target="../media/image10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dal-pgp.ipk-gatersleben.de/" TargetMode="External"/><Relationship Id="rId2" Type="http://schemas.openxmlformats.org/officeDocument/2006/relationships/hyperlink" Target="https://urgi.versailles.inra.fr/Data/Phenotyping/Data-submission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heatis.org/Search.php" TargetMode="External"/><Relationship Id="rId5" Type="http://schemas.openxmlformats.org/officeDocument/2006/relationships/hyperlink" Target="https://urgi.versailles.inra.fr/faidare/" TargetMode="External"/><Relationship Id="rId4" Type="http://schemas.openxmlformats.org/officeDocument/2006/relationships/hyperlink" Target="https://www.brapi.org/server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86/1471-2229-12-17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111/j.1469-8137.2005.01407.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BIBioSamples/biosamples-v4/blob/biohackathon_miappe_checklist/webapps/core/src/main/resources/schemas/certification/plant-miappe.jso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56.png"/><Relationship Id="rId3" Type="http://schemas.openxmlformats.org/officeDocument/2006/relationships/image" Target="../media/image135.png"/><Relationship Id="rId21" Type="http://schemas.openxmlformats.org/officeDocument/2006/relationships/image" Target="../media/image152.png"/><Relationship Id="rId7" Type="http://schemas.openxmlformats.org/officeDocument/2006/relationships/image" Target="../media/image139.jpe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47.png"/><Relationship Id="rId20" Type="http://schemas.openxmlformats.org/officeDocument/2006/relationships/image" Target="../media/image15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8.png"/><Relationship Id="rId11" Type="http://schemas.openxmlformats.org/officeDocument/2006/relationships/image" Target="../media/image142.jpeg"/><Relationship Id="rId24" Type="http://schemas.openxmlformats.org/officeDocument/2006/relationships/image" Target="../media/image154.tiff"/><Relationship Id="rId5" Type="http://schemas.openxmlformats.org/officeDocument/2006/relationships/image" Target="../media/image137.png"/><Relationship Id="rId15" Type="http://schemas.openxmlformats.org/officeDocument/2006/relationships/image" Target="../media/image146.jpeg"/><Relationship Id="rId23" Type="http://schemas.openxmlformats.org/officeDocument/2006/relationships/image" Target="../media/image105.emf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jpeg"/><Relationship Id="rId27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3356993"/>
            <a:ext cx="11274624" cy="864000"/>
          </a:xfrm>
        </p:spPr>
        <p:txBody>
          <a:bodyPr>
            <a:noAutofit/>
          </a:bodyPr>
          <a:lstStyle/>
          <a:p>
            <a:r>
              <a:rPr lang="fr-FR" sz="4000" dirty="0" err="1"/>
              <a:t>Phenotyping</a:t>
            </a:r>
            <a:r>
              <a:rPr lang="fr-FR" sz="4000" dirty="0"/>
              <a:t> to </a:t>
            </a:r>
            <a:r>
              <a:rPr lang="fr-FR" sz="4000" dirty="0" err="1"/>
              <a:t>omic</a:t>
            </a:r>
            <a:r>
              <a:rPr lang="fr-FR" sz="4000" dirty="0"/>
              <a:t> plant data </a:t>
            </a:r>
            <a:r>
              <a:rPr lang="fr-FR" sz="4000" dirty="0" err="1"/>
              <a:t>organization</a:t>
            </a:r>
            <a:r>
              <a:rPr lang="fr-FR" sz="4000" dirty="0"/>
              <a:t> and description </a:t>
            </a:r>
            <a:r>
              <a:rPr lang="fr-FR" sz="4000" dirty="0" err="1"/>
              <a:t>using</a:t>
            </a:r>
            <a:r>
              <a:rPr lang="fr-FR" sz="4000" dirty="0"/>
              <a:t> MIAPPE and ontologies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07733" y="4360831"/>
            <a:ext cx="8651579" cy="899600"/>
          </a:xfrm>
        </p:spPr>
        <p:txBody>
          <a:bodyPr/>
          <a:lstStyle/>
          <a:p>
            <a:r>
              <a:rPr lang="en-US" dirty="0"/>
              <a:t>FAIR-</a:t>
            </a:r>
            <a:r>
              <a:rPr lang="en-US" dirty="0" err="1"/>
              <a:t>ification</a:t>
            </a:r>
            <a:r>
              <a:rPr lang="en-US" dirty="0"/>
              <a:t> of Plant Genotyping Data and its linking to Phenotyping using ELIXIR Platforms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FBC9982-A08C-B14B-BADD-918CEC988EC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sz="1600" dirty="0"/>
              <a:t>Cyril Pommier</a:t>
            </a:r>
          </a:p>
          <a:p>
            <a:r>
              <a:rPr lang="fr-FR" sz="1600" dirty="0"/>
              <a:t> Célia </a:t>
            </a:r>
            <a:r>
              <a:rPr lang="fr-FR" sz="1600" dirty="0" err="1"/>
              <a:t>Michotey</a:t>
            </a:r>
            <a:r>
              <a:rPr lang="fr-FR" sz="1600" dirty="0"/>
              <a:t>, Anne Françoise Adam </a:t>
            </a:r>
            <a:r>
              <a:rPr lang="fr-FR" sz="1600" dirty="0" err="1"/>
              <a:t>Blondon</a:t>
            </a:r>
            <a:endParaRPr lang="fr-FR" sz="1600" dirty="0"/>
          </a:p>
        </p:txBody>
      </p:sp>
      <p:sp>
        <p:nvSpPr>
          <p:cNvPr id="4" name="Espace réservé de la date 3"/>
          <p:cNvSpPr txBox="1">
            <a:spLocks/>
          </p:cNvSpPr>
          <p:nvPr/>
        </p:nvSpPr>
        <p:spPr>
          <a:xfrm>
            <a:off x="8544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r>
              <a:rPr lang="fr-FR">
                <a:solidFill>
                  <a:prstClr val="white"/>
                </a:solidFill>
                <a:latin typeface="Calibri"/>
              </a:rPr>
              <a:t>14 Jan 2018</a:t>
            </a:r>
            <a:endParaRPr lang="fr-FR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80B02C-9D5A-B749-863A-168B36FCB8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5330"/>
            <a:ext cx="1847316" cy="6463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78A78C-E528-8E49-84B2-32DB5881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11" y="252589"/>
            <a:ext cx="11576082" cy="1484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6A60AE-ACC4-9F42-85D7-E29BD15D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693" y="369015"/>
            <a:ext cx="1356000" cy="13560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F2BF7A-70E5-1443-9DC2-7FA993B7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80" y="738212"/>
            <a:ext cx="3204037" cy="4551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98A252-E0DC-9447-80A6-B6C2C166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75" y="321426"/>
            <a:ext cx="1397000" cy="99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8604C53-C5EB-1445-91CD-470489EC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098" y="369015"/>
            <a:ext cx="1019068" cy="888292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5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F8A05-D1FA-F34D-9373-C9867240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Plant Phenotyping Life cycle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7935A8D-1C70-EB4E-8014-19C540479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857043"/>
              </p:ext>
            </p:extLst>
          </p:nvPr>
        </p:nvGraphicFramePr>
        <p:xfrm>
          <a:off x="1733533" y="238360"/>
          <a:ext cx="8713788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E81843-E915-544B-BC5E-9795F81B6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8DE3A6-6C07-C64D-8F69-5C31826257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585" r="53138"/>
          <a:stretch/>
        </p:blipFill>
        <p:spPr>
          <a:xfrm>
            <a:off x="1883228" y="4842779"/>
            <a:ext cx="1978303" cy="1269129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6574DD7E-72D2-DA46-BEC9-26932B933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93911"/>
              </p:ext>
            </p:extLst>
          </p:nvPr>
        </p:nvGraphicFramePr>
        <p:xfrm>
          <a:off x="4585051" y="4842779"/>
          <a:ext cx="3165478" cy="18066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945">
                <a:tc>
                  <a:txBody>
                    <a:bodyPr/>
                    <a:lstStyle/>
                    <a:p>
                      <a:r>
                        <a:rPr lang="fr-FR" sz="1400" dirty="0" err="1"/>
                        <a:t>Genotype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Fusariose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67">
                <a:tc>
                  <a:txBody>
                    <a:bodyPr/>
                    <a:lstStyle/>
                    <a:p>
                      <a:r>
                        <a:rPr lang="fr-FR" dirty="0"/>
                        <a:t>Soisson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input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67">
                <a:tc>
                  <a:txBody>
                    <a:bodyPr/>
                    <a:lstStyle/>
                    <a:p>
                      <a:r>
                        <a:rPr lang="fr-FR" dirty="0"/>
                        <a:t>Soisson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high N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67">
                <a:tc>
                  <a:txBody>
                    <a:bodyPr/>
                    <a:lstStyle/>
                    <a:p>
                      <a:r>
                        <a:rPr lang="fr-FR" dirty="0"/>
                        <a:t>Charger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low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input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905661"/>
                  </a:ext>
                </a:extLst>
              </a:tr>
              <a:tr h="374667">
                <a:tc>
                  <a:txBody>
                    <a:bodyPr/>
                    <a:lstStyle/>
                    <a:p>
                      <a:r>
                        <a:rPr lang="fr-FR" dirty="0"/>
                        <a:t>Charger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high N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28583"/>
                  </a:ext>
                </a:extLst>
              </a:tr>
            </a:tbl>
          </a:graphicData>
        </a:graphic>
      </p:graphicFrame>
      <p:grpSp>
        <p:nvGrpSpPr>
          <p:cNvPr id="10" name="Groupe 9">
            <a:extLst>
              <a:ext uri="{FF2B5EF4-FFF2-40B4-BE49-F238E27FC236}">
                <a16:creationId xmlns:a16="http://schemas.microsoft.com/office/drawing/2014/main" id="{32B6AB66-8133-EE4A-87FB-6B77B8FCA990}"/>
              </a:ext>
            </a:extLst>
          </p:cNvPr>
          <p:cNvGrpSpPr/>
          <p:nvPr/>
        </p:nvGrpSpPr>
        <p:grpSpPr>
          <a:xfrm>
            <a:off x="3832103" y="5232037"/>
            <a:ext cx="633306" cy="490612"/>
            <a:chOff x="2273621" y="751443"/>
            <a:chExt cx="633306" cy="490612"/>
          </a:xfrm>
        </p:grpSpPr>
        <p:sp>
          <p:nvSpPr>
            <p:cNvPr id="14" name="Flèche vers la droite 13">
              <a:extLst>
                <a:ext uri="{FF2B5EF4-FFF2-40B4-BE49-F238E27FC236}">
                  <a16:creationId xmlns:a16="http://schemas.microsoft.com/office/drawing/2014/main" id="{12AF687F-4CC8-FF49-B4A4-0490CFF3548A}"/>
                </a:ext>
              </a:extLst>
            </p:cNvPr>
            <p:cNvSpPr/>
            <p:nvPr/>
          </p:nvSpPr>
          <p:spPr>
            <a:xfrm>
              <a:off x="2273621" y="751443"/>
              <a:ext cx="633306" cy="4906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lèche vers la droite 4">
              <a:extLst>
                <a:ext uri="{FF2B5EF4-FFF2-40B4-BE49-F238E27FC236}">
                  <a16:creationId xmlns:a16="http://schemas.microsoft.com/office/drawing/2014/main" id="{B1BB5823-7F05-834C-BE59-5116046E41CA}"/>
                </a:ext>
              </a:extLst>
            </p:cNvPr>
            <p:cNvSpPr txBox="1"/>
            <p:nvPr/>
          </p:nvSpPr>
          <p:spPr>
            <a:xfrm>
              <a:off x="2273621" y="849565"/>
              <a:ext cx="486122" cy="2943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40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B7B3487-245B-C042-A3EA-2E1C59981AA6}"/>
              </a:ext>
            </a:extLst>
          </p:cNvPr>
          <p:cNvGrpSpPr/>
          <p:nvPr/>
        </p:nvGrpSpPr>
        <p:grpSpPr>
          <a:xfrm>
            <a:off x="7737809" y="5211614"/>
            <a:ext cx="633306" cy="490612"/>
            <a:chOff x="5439098" y="751443"/>
            <a:chExt cx="633306" cy="490612"/>
          </a:xfrm>
        </p:grpSpPr>
        <p:sp>
          <p:nvSpPr>
            <p:cNvPr id="12" name="Flèche vers la droite 11">
              <a:extLst>
                <a:ext uri="{FF2B5EF4-FFF2-40B4-BE49-F238E27FC236}">
                  <a16:creationId xmlns:a16="http://schemas.microsoft.com/office/drawing/2014/main" id="{954676CA-650B-B345-A1EB-0C482C7C087A}"/>
                </a:ext>
              </a:extLst>
            </p:cNvPr>
            <p:cNvSpPr/>
            <p:nvPr/>
          </p:nvSpPr>
          <p:spPr>
            <a:xfrm>
              <a:off x="5439098" y="751443"/>
              <a:ext cx="633306" cy="4906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lèche vers la droite 6">
              <a:extLst>
                <a:ext uri="{FF2B5EF4-FFF2-40B4-BE49-F238E27FC236}">
                  <a16:creationId xmlns:a16="http://schemas.microsoft.com/office/drawing/2014/main" id="{56693EC7-E597-4145-9E56-5255ED07FD1F}"/>
                </a:ext>
              </a:extLst>
            </p:cNvPr>
            <p:cNvSpPr txBox="1"/>
            <p:nvPr/>
          </p:nvSpPr>
          <p:spPr>
            <a:xfrm>
              <a:off x="5439098" y="849565"/>
              <a:ext cx="486122" cy="2943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400"/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CEF44A4A-50EE-9544-A074-C01B8D64C230}"/>
              </a:ext>
            </a:extLst>
          </p:cNvPr>
          <p:cNvSpPr txBox="1"/>
          <p:nvPr/>
        </p:nvSpPr>
        <p:spPr>
          <a:xfrm>
            <a:off x="8643258" y="4921624"/>
            <a:ext cx="171994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Variety</a:t>
            </a:r>
            <a:r>
              <a:rPr lang="fr-FR" dirty="0"/>
              <a:t> charger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resistant</a:t>
            </a:r>
            <a:r>
              <a:rPr lang="fr-FR" dirty="0"/>
              <a:t> to fusariose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intensiv</a:t>
            </a:r>
            <a:r>
              <a:rPr lang="fr-FR" dirty="0"/>
              <a:t> cultural practice</a:t>
            </a:r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C4DF01F4-ED9A-7841-90CD-441C963A3B22}"/>
              </a:ext>
            </a:extLst>
          </p:cNvPr>
          <p:cNvGraphicFramePr/>
          <p:nvPr/>
        </p:nvGraphicFramePr>
        <p:xfrm>
          <a:off x="1970053" y="5211615"/>
          <a:ext cx="8681967" cy="75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6174E59-32B5-2A41-9B57-7730FB8C98E0}"/>
              </a:ext>
            </a:extLst>
          </p:cNvPr>
          <p:cNvSpPr/>
          <p:nvPr/>
        </p:nvSpPr>
        <p:spPr>
          <a:xfrm>
            <a:off x="5852096" y="167609"/>
            <a:ext cx="4404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u="sng" dirty="0" err="1">
                <a:sym typeface="Wingdings" panose="05000000000000000000" pitchFamily="2" charset="2"/>
              </a:rPr>
              <a:t>Raw</a:t>
            </a:r>
            <a:r>
              <a:rPr lang="fr-FR" sz="2400" b="1" u="sng" dirty="0">
                <a:sym typeface="Wingdings" panose="05000000000000000000" pitchFamily="2" charset="2"/>
              </a:rPr>
              <a:t> data long </a:t>
            </a:r>
            <a:r>
              <a:rPr lang="fr-FR" sz="2400" b="1" u="sng" dirty="0" err="1">
                <a:sym typeface="Wingdings" panose="05000000000000000000" pitchFamily="2" charset="2"/>
              </a:rPr>
              <a:t>term</a:t>
            </a:r>
            <a:r>
              <a:rPr lang="fr-FR" sz="2400" b="1" u="sng" dirty="0">
                <a:sym typeface="Wingdings" panose="05000000000000000000" pitchFamily="2" charset="2"/>
              </a:rPr>
              <a:t> conservation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30178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6686D964-16ED-F74E-9D40-883A8367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Challenges for </a:t>
            </a:r>
            <a:r>
              <a:rPr lang="fr-FR" dirty="0" err="1"/>
              <a:t>phenomics</a:t>
            </a:r>
            <a:r>
              <a:rPr lang="fr-FR" dirty="0"/>
              <a:t> data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AF702262-8FD5-4B47-A4C0-4855E9CA1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805975"/>
              </p:ext>
            </p:extLst>
          </p:nvPr>
        </p:nvGraphicFramePr>
        <p:xfrm>
          <a:off x="932312" y="611528"/>
          <a:ext cx="7837833" cy="6378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FAIDARE logo">
            <a:extLst>
              <a:ext uri="{FF2B5EF4-FFF2-40B4-BE49-F238E27FC236}">
                <a16:creationId xmlns:a16="http://schemas.microsoft.com/office/drawing/2014/main" id="{2153D376-74E9-E041-8E0F-2546E059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073" y="1531663"/>
            <a:ext cx="893223" cy="49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DD0737-3065-ED42-B423-D3F54035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86" y="3078594"/>
            <a:ext cx="1356858" cy="41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ge d'accueil de Portail Data INRAE">
            <a:extLst>
              <a:ext uri="{FF2B5EF4-FFF2-40B4-BE49-F238E27FC236}">
                <a16:creationId xmlns:a16="http://schemas.microsoft.com/office/drawing/2014/main" id="{4686CBFD-F199-5F43-964E-9A77C1D4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296" y="3115560"/>
            <a:ext cx="1472783" cy="34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E3208E-762F-4A45-B026-C79EE38F8B2D}"/>
              </a:ext>
            </a:extLst>
          </p:cNvPr>
          <p:cNvSpPr/>
          <p:nvPr/>
        </p:nvSpPr>
        <p:spPr>
          <a:xfrm>
            <a:off x="9438566" y="930313"/>
            <a:ext cx="2118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GB" dirty="0"/>
          </a:p>
          <a:p>
            <a:pPr lvl="0"/>
            <a:r>
              <a:rPr lang="en-GB" dirty="0"/>
              <a:t>Data portals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689B74-4F75-7149-920B-F01CBCAA51BD}"/>
              </a:ext>
            </a:extLst>
          </p:cNvPr>
          <p:cNvSpPr/>
          <p:nvPr/>
        </p:nvSpPr>
        <p:spPr>
          <a:xfrm>
            <a:off x="9877347" y="2480196"/>
            <a:ext cx="2118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GB" dirty="0"/>
          </a:p>
          <a:p>
            <a:pPr lvl="0"/>
            <a:r>
              <a:rPr lang="en-GB" dirty="0"/>
              <a:t>Data Archive</a:t>
            </a:r>
            <a:r>
              <a:rPr lang="en-GB" b="1" dirty="0"/>
              <a:t>s</a:t>
            </a:r>
          </a:p>
        </p:txBody>
      </p:sp>
      <p:pic>
        <p:nvPicPr>
          <p:cNvPr id="27" name="Shape 144">
            <a:extLst>
              <a:ext uri="{FF2B5EF4-FFF2-40B4-BE49-F238E27FC236}">
                <a16:creationId xmlns:a16="http://schemas.microsoft.com/office/drawing/2014/main" id="{BE77D6C2-A519-D841-B76B-98CC96025FD2}"/>
              </a:ext>
            </a:extLst>
          </p:cNvPr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6223" y="4083516"/>
            <a:ext cx="1547699" cy="45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164" descr="http://www.cropontology.org/images/Crop_Ontology_logo.png">
            <a:extLst>
              <a:ext uri="{FF2B5EF4-FFF2-40B4-BE49-F238E27FC236}">
                <a16:creationId xmlns:a16="http://schemas.microsoft.com/office/drawing/2014/main" id="{D8232460-E0D4-3249-B9C4-BC4951C54797}"/>
              </a:ext>
            </a:extLst>
          </p:cNvPr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9837" y="4022865"/>
            <a:ext cx="16197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7D9E678-8B67-BA43-95D3-2D93F4AEDBE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6286" y="4578088"/>
            <a:ext cx="1506060" cy="386007"/>
          </a:xfrm>
          <a:prstGeom prst="rect">
            <a:avLst/>
          </a:prstGeom>
        </p:spPr>
      </p:pic>
      <p:pic>
        <p:nvPicPr>
          <p:cNvPr id="30" name="Picture 20" descr="FAO-logo">
            <a:hlinkClick r:id="rId13"/>
            <a:extLst>
              <a:ext uri="{FF2B5EF4-FFF2-40B4-BE49-F238E27FC236}">
                <a16:creationId xmlns:a16="http://schemas.microsoft.com/office/drawing/2014/main" id="{1D697A3C-EA62-6D48-9270-2FF3A6938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010"/>
          <a:stretch/>
        </p:blipFill>
        <p:spPr bwMode="auto">
          <a:xfrm>
            <a:off x="10941848" y="4644237"/>
            <a:ext cx="419539" cy="43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9C7837C3-9499-8E4D-891B-A0191B48B893}"/>
              </a:ext>
            </a:extLst>
          </p:cNvPr>
          <p:cNvSpPr txBox="1"/>
          <p:nvPr/>
        </p:nvSpPr>
        <p:spPr>
          <a:xfrm>
            <a:off x="11341452" y="4656318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MCPD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9437D-1371-0849-B14B-D0C933AD2233}"/>
              </a:ext>
            </a:extLst>
          </p:cNvPr>
          <p:cNvSpPr/>
          <p:nvPr/>
        </p:nvSpPr>
        <p:spPr>
          <a:xfrm>
            <a:off x="9541878" y="5525543"/>
            <a:ext cx="2118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/>
              <a:t>Platform IS</a:t>
            </a:r>
            <a:endParaRPr lang="en-GB" b="1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114228F-F711-5846-85B8-E020F4DD0F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6286" y="5891884"/>
            <a:ext cx="633141" cy="61451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92602E4-2E5F-CD42-98A3-6C7674B5D86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532" b="9322"/>
          <a:stretch/>
        </p:blipFill>
        <p:spPr>
          <a:xfrm>
            <a:off x="9715568" y="5882036"/>
            <a:ext cx="688354" cy="62436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76173D7-7550-6F4F-842A-20C691C28952}"/>
              </a:ext>
            </a:extLst>
          </p:cNvPr>
          <p:cNvSpPr txBox="1"/>
          <p:nvPr/>
        </p:nvSpPr>
        <p:spPr>
          <a:xfrm>
            <a:off x="10523296" y="60314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5069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Data </a:t>
            </a:r>
            <a:r>
              <a:rPr lang="fr-FR" dirty="0" err="1"/>
              <a:t>StandardS</a:t>
            </a:r>
            <a:r>
              <a:rPr lang="fr-FR" dirty="0"/>
              <a:t> : WHO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12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3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Shape 113"/>
          <p:cNvCxnSpPr>
            <a:stCxn id="152" idx="3"/>
            <a:endCxn id="114" idx="7"/>
          </p:cNvCxnSpPr>
          <p:nvPr/>
        </p:nvCxnSpPr>
        <p:spPr>
          <a:xfrm flipH="1">
            <a:off x="4667084" y="2975861"/>
            <a:ext cx="1147265" cy="476928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6" name="Shape 116"/>
          <p:cNvCxnSpPr>
            <a:stCxn id="117" idx="6"/>
            <a:endCxn id="152" idx="5"/>
          </p:cNvCxnSpPr>
          <p:nvPr/>
        </p:nvCxnSpPr>
        <p:spPr>
          <a:xfrm flipH="1" flipV="1">
            <a:off x="6535598" y="2975861"/>
            <a:ext cx="462031" cy="306464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19" name="Shape 119"/>
          <p:cNvGrpSpPr/>
          <p:nvPr/>
        </p:nvGrpSpPr>
        <p:grpSpPr>
          <a:xfrm>
            <a:off x="8832305" y="797351"/>
            <a:ext cx="1785300" cy="1193975"/>
            <a:chOff x="7358600" y="2877575"/>
            <a:chExt cx="1785300" cy="1193975"/>
          </a:xfrm>
        </p:grpSpPr>
        <p:sp>
          <p:nvSpPr>
            <p:cNvPr id="120" name="Shape 120"/>
            <p:cNvSpPr/>
            <p:nvPr/>
          </p:nvSpPr>
          <p:spPr>
            <a:xfrm rot="-5400000" flipH="1">
              <a:off x="7694662" y="2626900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endParaRPr b="1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7358600" y="2877575"/>
              <a:ext cx="1785300" cy="1192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r"/>
              <a:r>
                <a:rPr lang="fr" sz="3000" b="1">
                  <a:solidFill>
                    <a:srgbClr val="F79646"/>
                  </a:solidFill>
                  <a:latin typeface="Calibri"/>
                  <a:ea typeface="Calibri"/>
                  <a:cs typeface="Calibri"/>
                  <a:sym typeface="Calibri"/>
                </a:rPr>
                <a:t>European </a:t>
              </a:r>
            </a:p>
            <a:p>
              <a:pPr algn="r"/>
              <a:r>
                <a:rPr lang="fr" sz="3000" b="1">
                  <a:solidFill>
                    <a:srgbClr val="F79646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</a:p>
          </p:txBody>
        </p:sp>
      </p:grpSp>
      <p:cxnSp>
        <p:nvCxnSpPr>
          <p:cNvPr id="122" name="Shape 122"/>
          <p:cNvCxnSpPr>
            <a:stCxn id="123" idx="4"/>
            <a:endCxn id="124" idx="0"/>
          </p:cNvCxnSpPr>
          <p:nvPr/>
        </p:nvCxnSpPr>
        <p:spPr>
          <a:xfrm>
            <a:off x="6741990" y="980475"/>
            <a:ext cx="302743" cy="574952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 flipH="1">
            <a:off x="7861554" y="917227"/>
            <a:ext cx="438273" cy="4026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6" name="Shape 126"/>
          <p:cNvSpPr/>
          <p:nvPr/>
        </p:nvSpPr>
        <p:spPr>
          <a:xfrm flipH="1">
            <a:off x="7880833" y="2027463"/>
            <a:ext cx="438273" cy="4026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3" name="Shape 123"/>
          <p:cNvSpPr/>
          <p:nvPr/>
        </p:nvSpPr>
        <p:spPr>
          <a:xfrm flipH="1">
            <a:off x="6522854" y="577782"/>
            <a:ext cx="438273" cy="40269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4" name="Shape 124"/>
          <p:cNvSpPr/>
          <p:nvPr/>
        </p:nvSpPr>
        <p:spPr>
          <a:xfrm rot="269393" flipH="1">
            <a:off x="6809889" y="1554810"/>
            <a:ext cx="438171" cy="40259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27" name="Shape 127"/>
          <p:cNvCxnSpPr>
            <a:stCxn id="126" idx="6"/>
            <a:endCxn id="124" idx="2"/>
          </p:cNvCxnSpPr>
          <p:nvPr/>
        </p:nvCxnSpPr>
        <p:spPr>
          <a:xfrm flipH="1" flipV="1">
            <a:off x="7247389" y="1773259"/>
            <a:ext cx="633443" cy="45555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" name="Shape 128"/>
          <p:cNvCxnSpPr>
            <a:stCxn id="125" idx="5"/>
            <a:endCxn id="124" idx="1"/>
          </p:cNvCxnSpPr>
          <p:nvPr/>
        </p:nvCxnSpPr>
        <p:spPr>
          <a:xfrm flipH="1">
            <a:off x="7194559" y="1260945"/>
            <a:ext cx="731179" cy="365387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" name="Shape 129"/>
          <p:cNvCxnSpPr>
            <a:stCxn id="125" idx="7"/>
            <a:endCxn id="123" idx="2"/>
          </p:cNvCxnSpPr>
          <p:nvPr/>
        </p:nvCxnSpPr>
        <p:spPr>
          <a:xfrm flipH="1" flipV="1">
            <a:off x="6961127" y="779130"/>
            <a:ext cx="964611" cy="19707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0" name="Shape 130"/>
          <p:cNvCxnSpPr>
            <a:stCxn id="126" idx="0"/>
            <a:endCxn id="125" idx="4"/>
          </p:cNvCxnSpPr>
          <p:nvPr/>
        </p:nvCxnSpPr>
        <p:spPr>
          <a:xfrm flipH="1" flipV="1">
            <a:off x="8080690" y="1319919"/>
            <a:ext cx="19279" cy="707544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" name="Shape 131"/>
          <p:cNvCxnSpPr>
            <a:stCxn id="132" idx="4"/>
            <a:endCxn id="133" idx="0"/>
          </p:cNvCxnSpPr>
          <p:nvPr/>
        </p:nvCxnSpPr>
        <p:spPr>
          <a:xfrm>
            <a:off x="5028279" y="1154994"/>
            <a:ext cx="22475" cy="37408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4" name="Shape 134"/>
          <p:cNvSpPr/>
          <p:nvPr/>
        </p:nvSpPr>
        <p:spPr>
          <a:xfrm>
            <a:off x="3907121" y="1266707"/>
            <a:ext cx="438273" cy="402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809144" y="752300"/>
            <a:ext cx="438273" cy="4026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3" name="Shape 133"/>
          <p:cNvSpPr/>
          <p:nvPr/>
        </p:nvSpPr>
        <p:spPr>
          <a:xfrm rot="-607708">
            <a:off x="4867021" y="1525942"/>
            <a:ext cx="438284" cy="4027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35" name="Shape 135"/>
          <p:cNvCxnSpPr>
            <a:stCxn id="136" idx="7"/>
            <a:endCxn id="152" idx="3"/>
          </p:cNvCxnSpPr>
          <p:nvPr/>
        </p:nvCxnSpPr>
        <p:spPr>
          <a:xfrm>
            <a:off x="4233737" y="2825162"/>
            <a:ext cx="1580611" cy="150700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7" name="Shape 137"/>
          <p:cNvCxnSpPr>
            <a:stCxn id="134" idx="5"/>
            <a:endCxn id="133" idx="1"/>
          </p:cNvCxnSpPr>
          <p:nvPr/>
        </p:nvCxnSpPr>
        <p:spPr>
          <a:xfrm>
            <a:off x="4281209" y="1610426"/>
            <a:ext cx="627375" cy="395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8" name="Shape 138"/>
          <p:cNvCxnSpPr>
            <a:stCxn id="134" idx="7"/>
            <a:endCxn id="132" idx="2"/>
          </p:cNvCxnSpPr>
          <p:nvPr/>
        </p:nvCxnSpPr>
        <p:spPr>
          <a:xfrm flipV="1">
            <a:off x="4281209" y="953649"/>
            <a:ext cx="527935" cy="37203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>
            <a:stCxn id="124" idx="6"/>
            <a:endCxn id="133" idx="6"/>
          </p:cNvCxnSpPr>
          <p:nvPr/>
        </p:nvCxnSpPr>
        <p:spPr>
          <a:xfrm flipH="1" flipV="1">
            <a:off x="5301889" y="1688757"/>
            <a:ext cx="1508672" cy="5020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2" name="Shape 142" descr="http://ist.blogs.inra.fr/wdi/wp-content/uploads/sites/8/2015/07/logo_wheatI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301" y="4649603"/>
            <a:ext cx="1057983" cy="49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Wheat Initiativ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389" y="5113627"/>
            <a:ext cx="1049236" cy="48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8540" y="2820025"/>
            <a:ext cx="1452453" cy="69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376" y="3807884"/>
            <a:ext cx="972723" cy="713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Shape 148"/>
          <p:cNvGrpSpPr/>
          <p:nvPr/>
        </p:nvGrpSpPr>
        <p:grpSpPr>
          <a:xfrm>
            <a:off x="1631104" y="797951"/>
            <a:ext cx="1800600" cy="1192800"/>
            <a:chOff x="-17112" y="2872975"/>
            <a:chExt cx="1800600" cy="1192800"/>
          </a:xfrm>
        </p:grpSpPr>
        <p:sp>
          <p:nvSpPr>
            <p:cNvPr id="149" name="Shape 149"/>
            <p:cNvSpPr/>
            <p:nvPr/>
          </p:nvSpPr>
          <p:spPr>
            <a:xfrm rot="5400000">
              <a:off x="241687" y="2621125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endParaRPr b="1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-17112" y="2880525"/>
              <a:ext cx="1800600" cy="117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fr-FR" sz="30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National</a:t>
              </a:r>
              <a:endParaRPr lang="fr-FR" sz="3000" b="1" dirty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fr" sz="3000" b="1" dirty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</a:p>
          </p:txBody>
        </p:sp>
      </p:grpSp>
      <p:cxnSp>
        <p:nvCxnSpPr>
          <p:cNvPr id="151" name="Shape 151"/>
          <p:cNvCxnSpPr>
            <a:stCxn id="124" idx="4"/>
            <a:endCxn id="152" idx="7"/>
          </p:cNvCxnSpPr>
          <p:nvPr/>
        </p:nvCxnSpPr>
        <p:spPr>
          <a:xfrm flipH="1">
            <a:off x="6535597" y="1956790"/>
            <a:ext cx="477620" cy="297823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3" name="Shape 153"/>
          <p:cNvCxnSpPr>
            <a:stCxn id="133" idx="4"/>
            <a:endCxn id="152" idx="1"/>
          </p:cNvCxnSpPr>
          <p:nvPr/>
        </p:nvCxnSpPr>
        <p:spPr>
          <a:xfrm>
            <a:off x="5121571" y="1925505"/>
            <a:ext cx="692776" cy="32910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6" name="Shape 136"/>
          <p:cNvSpPr/>
          <p:nvPr/>
        </p:nvSpPr>
        <p:spPr>
          <a:xfrm rot="1702656">
            <a:off x="3810629" y="2675444"/>
            <a:ext cx="438243" cy="402664"/>
          </a:xfrm>
          <a:prstGeom prst="ellipse">
            <a:avLst/>
          </a:prstGeom>
          <a:solidFill>
            <a:srgbClr val="347C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7" name="Shape 117"/>
          <p:cNvSpPr/>
          <p:nvPr/>
        </p:nvSpPr>
        <p:spPr>
          <a:xfrm rot="873229" flipH="1">
            <a:off x="6990595" y="3136041"/>
            <a:ext cx="438287" cy="4027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160" name="Shape 160"/>
          <p:cNvGrpSpPr/>
          <p:nvPr/>
        </p:nvGrpSpPr>
        <p:grpSpPr>
          <a:xfrm>
            <a:off x="1559497" y="3367575"/>
            <a:ext cx="1800612" cy="1192800"/>
            <a:chOff x="-10162" y="2872975"/>
            <a:chExt cx="1800612" cy="1192800"/>
          </a:xfrm>
        </p:grpSpPr>
        <p:sp>
          <p:nvSpPr>
            <p:cNvPr id="161" name="Shape 161"/>
            <p:cNvSpPr/>
            <p:nvPr/>
          </p:nvSpPr>
          <p:spPr>
            <a:xfrm rot="5400000">
              <a:off x="241687" y="2621125"/>
              <a:ext cx="1192800" cy="1696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endParaRPr b="1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-10150" y="2880525"/>
              <a:ext cx="1800600" cy="117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fr" sz="3000" b="1">
                  <a:solidFill>
                    <a:srgbClr val="347C2C"/>
                  </a:solidFill>
                  <a:latin typeface="Calibri"/>
                  <a:ea typeface="Calibri"/>
                  <a:cs typeface="Calibri"/>
                  <a:sym typeface="Calibri"/>
                </a:rPr>
                <a:t>Global Networks</a:t>
              </a:r>
            </a:p>
          </p:txBody>
        </p:sp>
      </p:grpSp>
      <p:sp>
        <p:nvSpPr>
          <p:cNvPr id="114" name="Shape 114"/>
          <p:cNvSpPr/>
          <p:nvPr/>
        </p:nvSpPr>
        <p:spPr>
          <a:xfrm rot="553353">
            <a:off x="4272099" y="3367124"/>
            <a:ext cx="438360" cy="402773"/>
          </a:xfrm>
          <a:prstGeom prst="ellipse">
            <a:avLst/>
          </a:prstGeom>
          <a:solidFill>
            <a:srgbClr val="347C2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cxnSp>
        <p:nvCxnSpPr>
          <p:cNvPr id="163" name="Shape 163"/>
          <p:cNvCxnSpPr>
            <a:stCxn id="136" idx="5"/>
            <a:endCxn id="114" idx="1"/>
          </p:cNvCxnSpPr>
          <p:nvPr/>
        </p:nvCxnSpPr>
        <p:spPr>
          <a:xfrm>
            <a:off x="4098412" y="3075674"/>
            <a:ext cx="262709" cy="327439"/>
          </a:xfrm>
          <a:prstGeom prst="straightConnector1">
            <a:avLst/>
          </a:prstGeom>
          <a:noFill/>
          <a:ln w="38100" cap="flat" cmpd="sng">
            <a:solidFill>
              <a:srgbClr val="347C2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999656" y="0"/>
            <a:ext cx="7211144" cy="726416"/>
          </a:xfrm>
        </p:spPr>
        <p:txBody>
          <a:bodyPr/>
          <a:lstStyle/>
          <a:p>
            <a:r>
              <a:rPr lang="fr-FR" dirty="0" err="1"/>
              <a:t>Interoperability</a:t>
            </a:r>
            <a:r>
              <a:rPr lang="fr-FR" dirty="0"/>
              <a:t> in International network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F92A56-D7FE-9E45-BA8C-3385E84F8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9347200" y="8796867"/>
            <a:ext cx="2844800" cy="38311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1219170" rtl="0" eaLnBrk="1" latinLnBrk="0" hangingPunct="1">
              <a:defRPr sz="186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152" name="Shape 152"/>
          <p:cNvSpPr/>
          <p:nvPr/>
        </p:nvSpPr>
        <p:spPr>
          <a:xfrm>
            <a:off x="5664973" y="2105237"/>
            <a:ext cx="1020001" cy="1020001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57" name="Picture 4" descr="C:\Users\cnodet\Documents\IT\AMAIZING v  03082012\WP9 dissemination\outils comm\logos haute def\logo amaizing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878" y="2511555"/>
            <a:ext cx="546887" cy="33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415" y="2927141"/>
            <a:ext cx="677517" cy="3701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2921" y="3010490"/>
            <a:ext cx="1121395" cy="303983"/>
          </a:xfrm>
          <a:prstGeom prst="rect">
            <a:avLst/>
          </a:prstGeom>
        </p:spPr>
      </p:pic>
      <p:sp>
        <p:nvSpPr>
          <p:cNvPr id="60" name="Shape 115"/>
          <p:cNvSpPr/>
          <p:nvPr/>
        </p:nvSpPr>
        <p:spPr>
          <a:xfrm>
            <a:off x="3413829" y="3787093"/>
            <a:ext cx="5962435" cy="2535743"/>
          </a:xfrm>
          <a:prstGeom prst="round2SameRect">
            <a:avLst>
              <a:gd name="adj1" fmla="val 18051"/>
              <a:gd name="adj2" fmla="val 0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0" rIns="91425" bIns="91425" anchor="t" anchorCtr="0">
            <a:noAutofit/>
          </a:bodyPr>
          <a:lstStyle/>
          <a:p>
            <a:pPr algn="ctr"/>
            <a:r>
              <a:rPr lang="fr" sz="2000" b="1" dirty="0"/>
              <a:t>International </a:t>
            </a:r>
            <a:r>
              <a:rPr lang="fr-FR" sz="2000" b="1" dirty="0"/>
              <a:t>data </a:t>
            </a:r>
            <a:r>
              <a:rPr lang="fr" sz="2000" b="1" dirty="0"/>
              <a:t>standards</a:t>
            </a:r>
          </a:p>
        </p:txBody>
      </p:sp>
      <p:pic>
        <p:nvPicPr>
          <p:cNvPr id="61" name="Shape 144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2947" y="4385609"/>
            <a:ext cx="1547699" cy="45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64" descr="http://www.cropontology.org/images/Crop_Ontology_logo.png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0114" y="5141137"/>
            <a:ext cx="16197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627" y="4585666"/>
            <a:ext cx="1506060" cy="386007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3498867" y="4932144"/>
            <a:ext cx="114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Web services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5208823" y="5692583"/>
            <a:ext cx="194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Controlled vocabularies </a:t>
            </a:r>
          </a:p>
          <a:p>
            <a:r>
              <a:rPr lang="en-US" sz="1400" dirty="0"/>
              <a:t>Trait dictionaries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7358608" y="4836289"/>
            <a:ext cx="168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Minimal information</a:t>
            </a:r>
          </a:p>
        </p:txBody>
      </p:sp>
      <p:pic>
        <p:nvPicPr>
          <p:cNvPr id="68" name="Picture 20" descr="FAO-logo">
            <a:hlinkClick r:id="rId13"/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010"/>
          <a:stretch/>
        </p:blipFill>
        <p:spPr bwMode="auto">
          <a:xfrm>
            <a:off x="8151292" y="5447523"/>
            <a:ext cx="419539" cy="43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/>
          <p:cNvSpPr txBox="1"/>
          <p:nvPr/>
        </p:nvSpPr>
        <p:spPr>
          <a:xfrm>
            <a:off x="8128468" y="5848817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MCPD</a:t>
            </a:r>
          </a:p>
        </p:txBody>
      </p:sp>
      <p:pic>
        <p:nvPicPr>
          <p:cNvPr id="70" name="Picture 17" descr="bioversity-logo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1204" y="5440494"/>
            <a:ext cx="434589" cy="38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Image 16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6" y="4405952"/>
            <a:ext cx="1030933" cy="581673"/>
          </a:xfrm>
          <a:prstGeom prst="rect">
            <a:avLst/>
          </a:prstGeom>
        </p:spPr>
      </p:pic>
      <p:pic>
        <p:nvPicPr>
          <p:cNvPr id="5124" name="Picture 4" descr="mage associée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089" y="5178154"/>
            <a:ext cx="682592" cy="8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cueil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813" y="1998300"/>
            <a:ext cx="1043608" cy="4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Shape 156" descr="http://www.elixir-europe.org/global/images/ELIXIR_logo.png">
            <a:extLst>
              <a:ext uri="{FF2B5EF4-FFF2-40B4-BE49-F238E27FC236}">
                <a16:creationId xmlns:a16="http://schemas.microsoft.com/office/drawing/2014/main" id="{B67ACDC2-763E-974C-B440-03DD66E7DC59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121442" y="2160809"/>
            <a:ext cx="1007007" cy="57470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54F793-8EE7-6641-9329-79CD86AC3358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460" y="2490849"/>
            <a:ext cx="1185077" cy="4185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88AB829-8AA8-6549-B21D-43DCFE2BE5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2177" y="2025246"/>
            <a:ext cx="1181138" cy="3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5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EF8D5-F43E-4D48-9817-B2A33A075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919" y="1537860"/>
            <a:ext cx="6180881" cy="4351339"/>
          </a:xfrm>
        </p:spPr>
        <p:txBody>
          <a:bodyPr>
            <a:normAutofit/>
          </a:bodyPr>
          <a:lstStyle/>
          <a:p>
            <a:r>
              <a:rPr lang="fr-FR" dirty="0"/>
              <a:t>ELIXIR</a:t>
            </a:r>
          </a:p>
          <a:p>
            <a:pPr lvl="1"/>
            <a:r>
              <a:rPr lang="fr-FR" dirty="0" err="1"/>
              <a:t>European</a:t>
            </a:r>
            <a:r>
              <a:rPr lang="fr-FR" dirty="0"/>
              <a:t> Infrastructure for life sciences</a:t>
            </a:r>
          </a:p>
          <a:p>
            <a:pPr lvl="1"/>
            <a:r>
              <a:rPr lang="fr-FR" dirty="0"/>
              <a:t>Germany, France, </a:t>
            </a:r>
            <a:r>
              <a:rPr lang="fr-FR" dirty="0" err="1"/>
              <a:t>Belgium</a:t>
            </a:r>
            <a:r>
              <a:rPr lang="fr-FR" dirty="0"/>
              <a:t>, </a:t>
            </a:r>
            <a:r>
              <a:rPr lang="fr-FR" dirty="0" err="1"/>
              <a:t>Italy</a:t>
            </a:r>
            <a:r>
              <a:rPr lang="fr-FR" dirty="0"/>
              <a:t>, Portugal, UK, </a:t>
            </a:r>
            <a:r>
              <a:rPr lang="fr-FR" dirty="0" err="1"/>
              <a:t>Netherland</a:t>
            </a:r>
            <a:r>
              <a:rPr lang="fr-FR" dirty="0"/>
              <a:t>, </a:t>
            </a:r>
            <a:r>
              <a:rPr lang="fr-FR" dirty="0" err="1"/>
              <a:t>Slovenia</a:t>
            </a:r>
            <a:r>
              <a:rPr lang="fr-FR" dirty="0"/>
              <a:t>, …</a:t>
            </a:r>
          </a:p>
          <a:p>
            <a:pPr lvl="1"/>
            <a:r>
              <a:rPr lang="fr-FR" dirty="0">
                <a:hlinkClick r:id="rId2"/>
              </a:rPr>
              <a:t>https://elixir-europe.org/communities/plant-sciences</a:t>
            </a:r>
            <a:r>
              <a:rPr lang="fr-FR" dirty="0"/>
              <a:t> </a:t>
            </a:r>
          </a:p>
          <a:p>
            <a:r>
              <a:rPr lang="fr-FR" dirty="0"/>
              <a:t>CGIAR</a:t>
            </a:r>
          </a:p>
          <a:p>
            <a:pPr lvl="1"/>
            <a:r>
              <a:rPr lang="fr-FR" dirty="0"/>
              <a:t>Consortium of International Agricultural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Centers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https://www.cgiar.org/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2F5510-C3A1-8B49-BBD7-E92D14681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7412" y="1537860"/>
            <a:ext cx="5486561" cy="4351339"/>
          </a:xfrm>
        </p:spPr>
        <p:txBody>
          <a:bodyPr/>
          <a:lstStyle/>
          <a:p>
            <a:r>
              <a:rPr lang="fr-FR" dirty="0"/>
              <a:t>EMPHASIS</a:t>
            </a:r>
          </a:p>
          <a:p>
            <a:pPr lvl="1"/>
            <a:r>
              <a:rPr lang="fr-FR" dirty="0" err="1"/>
              <a:t>European</a:t>
            </a:r>
            <a:r>
              <a:rPr lang="fr-FR" dirty="0"/>
              <a:t> Infrastructure for Plant </a:t>
            </a:r>
            <a:r>
              <a:rPr lang="fr-FR" dirty="0" err="1"/>
              <a:t>Phenotyping</a:t>
            </a:r>
            <a:endParaRPr lang="fr-FR" dirty="0"/>
          </a:p>
          <a:p>
            <a:pPr lvl="1"/>
            <a:r>
              <a:rPr lang="fr-FR" dirty="0"/>
              <a:t>France, Germany, </a:t>
            </a:r>
            <a:r>
              <a:rPr lang="fr-FR" dirty="0" err="1"/>
              <a:t>Belgium</a:t>
            </a:r>
            <a:r>
              <a:rPr lang="fr-FR" dirty="0"/>
              <a:t>, UK, …</a:t>
            </a:r>
          </a:p>
          <a:p>
            <a:pPr lvl="1"/>
            <a:r>
              <a:rPr lang="fr-FR" dirty="0">
                <a:hlinkClick r:id="rId4"/>
              </a:rPr>
              <a:t>https://www.plant-phenotyping.eu</a:t>
            </a:r>
            <a:r>
              <a:rPr lang="fr-FR" dirty="0"/>
              <a:t> </a:t>
            </a:r>
          </a:p>
          <a:p>
            <a:r>
              <a:rPr lang="fr-FR" dirty="0"/>
              <a:t>NAPPN</a:t>
            </a:r>
          </a:p>
          <a:p>
            <a:pPr lvl="1"/>
            <a:r>
              <a:rPr lang="fr-FR" dirty="0" err="1"/>
              <a:t>North</a:t>
            </a:r>
            <a:r>
              <a:rPr lang="fr-FR" dirty="0"/>
              <a:t> American Plant </a:t>
            </a:r>
            <a:r>
              <a:rPr lang="fr-FR" dirty="0" err="1"/>
              <a:t>Phenotyping</a:t>
            </a:r>
            <a:r>
              <a:rPr lang="fr-FR" dirty="0"/>
              <a:t> Network</a:t>
            </a:r>
          </a:p>
          <a:p>
            <a:pPr lvl="1"/>
            <a:r>
              <a:rPr lang="fr-FR" dirty="0">
                <a:hlinkClick r:id="rId5"/>
              </a:rPr>
              <a:t>https://nappn.plant-phenotyping.org/</a:t>
            </a:r>
            <a:r>
              <a:rPr lang="fr-FR" dirty="0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4B165F-F5A3-814C-AC06-029F0781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data standards </a:t>
            </a:r>
            <a:r>
              <a:rPr lang="fr-FR" dirty="0" err="1"/>
              <a:t>contributors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115471E-B092-B74E-8651-E38A5DBA2DA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-FR" dirty="0" err="1"/>
              <a:t>Gathered</a:t>
            </a:r>
            <a:r>
              <a:rPr lang="fr-FR" dirty="0"/>
              <a:t> to </a:t>
            </a:r>
            <a:r>
              <a:rPr lang="fr-FR" dirty="0" err="1"/>
              <a:t>solve</a:t>
            </a:r>
            <a:r>
              <a:rPr lang="fr-FR" dirty="0"/>
              <a:t> </a:t>
            </a:r>
            <a:r>
              <a:rPr lang="fr-FR" dirty="0" err="1"/>
              <a:t>interoperability</a:t>
            </a:r>
            <a:r>
              <a:rPr lang="fr-FR" dirty="0"/>
              <a:t> standard </a:t>
            </a:r>
            <a:r>
              <a:rPr lang="fr-FR" dirty="0" err="1"/>
              <a:t>problem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6587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Sharing standards: standards </a:t>
            </a:r>
            <a:r>
              <a:rPr lang="fr-FR" dirty="0" err="1">
                <a:solidFill>
                  <a:srgbClr val="0070C0"/>
                </a:solidFill>
              </a:rPr>
              <a:t>registries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1"/>
            <a:ext cx="2844800" cy="215900"/>
          </a:xfrm>
          <a:prstGeom prst="rect">
            <a:avLst/>
          </a:prstGeom>
        </p:spPr>
        <p:txBody>
          <a:bodyPr/>
          <a:lstStyle/>
          <a:p>
            <a:fld id="{92C12F14-8B3C-4EAB-983F-40311AB14254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21A598-60EC-544C-86A9-F028E94D7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996418"/>
            <a:ext cx="9144000" cy="486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4ED9D-D13F-7F45-BFAC-A26C4EF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</a:t>
            </a:r>
            <a:r>
              <a:rPr lang="fr-FR" dirty="0" err="1"/>
              <a:t>recomendations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F33655-2619-E04C-AFA0-CC0E0B7F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45" y="950874"/>
            <a:ext cx="6053648" cy="1220807"/>
          </a:xfrm>
        </p:spPr>
        <p:txBody>
          <a:bodyPr/>
          <a:lstStyle/>
          <a:p>
            <a:r>
              <a:rPr lang="fr-FR" dirty="0" err="1"/>
              <a:t>WheatIS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http://wheatis.org/DataStandards.php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7EB9FE-C305-034F-97A0-907A5DE09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A2AD49-CEB4-2641-85EC-CBBDBF117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632" y="1608693"/>
            <a:ext cx="5733368" cy="4772641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777D056-B7BF-624E-8E27-4F45A450205B}"/>
              </a:ext>
            </a:extLst>
          </p:cNvPr>
          <p:cNvSpPr txBox="1">
            <a:spLocks/>
          </p:cNvSpPr>
          <p:nvPr/>
        </p:nvSpPr>
        <p:spPr>
          <a:xfrm>
            <a:off x="8308693" y="950874"/>
            <a:ext cx="3208117" cy="900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rgbClr val="00A3A6"/>
                </a:solidFill>
                <a:latin typeface="+mn-lt"/>
                <a:ea typeface="+mn-ea"/>
                <a:cs typeface="+mn-cs"/>
              </a:defRPr>
            </a:lvl1pPr>
            <a:lvl2pPr marL="800060" indent="-34288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3955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Community story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B39D97B-0A73-BE43-A40F-071BCA20C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36" y="1851239"/>
            <a:ext cx="5756157" cy="38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Plant Data </a:t>
            </a:r>
            <a:r>
              <a:rPr lang="fr-FR" dirty="0" err="1"/>
              <a:t>StandardS</a:t>
            </a:r>
            <a:r>
              <a:rPr lang="fr-FR" dirty="0"/>
              <a:t> : WHAT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17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1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E60D7-1EA4-C44B-B45F-836D7240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standards for FAIR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09B2EFC-CD05-B340-84B5-2C39A9073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0965"/>
            <a:ext cx="5399317" cy="2670991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  Semantic</a:t>
            </a:r>
          </a:p>
          <a:p>
            <a:pPr lvl="1"/>
            <a:r>
              <a:rPr lang="en-GB" b="0" dirty="0"/>
              <a:t>Description of the data</a:t>
            </a:r>
          </a:p>
          <a:p>
            <a:pPr lvl="1"/>
            <a:r>
              <a:rPr lang="en-GB" b="0" dirty="0"/>
              <a:t>Controlled vocabularies: term name and definitions</a:t>
            </a:r>
          </a:p>
          <a:p>
            <a:pPr lvl="1"/>
            <a:r>
              <a:rPr lang="en-GB" b="0" dirty="0"/>
              <a:t>Ontologies: semantic links between terms</a:t>
            </a:r>
          </a:p>
          <a:p>
            <a:pPr lvl="1"/>
            <a:r>
              <a:rPr lang="en-GB" b="0" i="1" dirty="0"/>
              <a:t>Biologist </a:t>
            </a:r>
            <a:r>
              <a:rPr lang="en-GB" b="0" dirty="0"/>
              <a:t>driven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C5A393-967D-CE49-B720-EA3EE27667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915" y="2664361"/>
            <a:ext cx="2262951" cy="4513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Shape 193" descr="http://www.cropontology.org/images/Crop_Ontology_logo.png">
            <a:extLst>
              <a:ext uri="{FF2B5EF4-FFF2-40B4-BE49-F238E27FC236}">
                <a16:creationId xmlns:a16="http://schemas.microsoft.com/office/drawing/2014/main" id="{155FADEB-AC08-6542-AE53-E845F080DB3A}"/>
              </a:ext>
            </a:extLst>
          </p:cNvPr>
          <p:cNvPicPr preferRelativeResize="0"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1939" y="2288992"/>
            <a:ext cx="1619700" cy="57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E9B040D7-76A6-8543-B6E8-F551F9D8594A}"/>
              </a:ext>
            </a:extLst>
          </p:cNvPr>
          <p:cNvGrpSpPr/>
          <p:nvPr/>
        </p:nvGrpSpPr>
        <p:grpSpPr>
          <a:xfrm>
            <a:off x="5993256" y="301984"/>
            <a:ext cx="6096000" cy="2585323"/>
            <a:chOff x="5951984" y="869663"/>
            <a:chExt cx="6096000" cy="25853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594CA0-C7B4-414D-8F6B-9F516DA14C9E}"/>
                </a:ext>
              </a:extLst>
            </p:cNvPr>
            <p:cNvSpPr/>
            <p:nvPr/>
          </p:nvSpPr>
          <p:spPr>
            <a:xfrm>
              <a:off x="5951984" y="869663"/>
              <a:ext cx="6096000" cy="258532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</a:pPr>
              <a:r>
                <a:rPr lang="en-GB" sz="2600" dirty="0">
                  <a:solidFill>
                    <a:srgbClr val="00A3A6"/>
                  </a:solidFill>
                </a:rPr>
                <a:t>Structure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Formatting and Organizing the data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Data Models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Standards : CSV, VCF, GFF, MIAPPE</a:t>
              </a:r>
              <a:r>
                <a:rPr lang="en-GB" sz="2000" u="sng" dirty="0">
                  <a:solidFill>
                    <a:prstClr val="black"/>
                  </a:solidFill>
                  <a:latin typeface="Corbel"/>
                  <a:ea typeface="Geneva"/>
                </a:rPr>
                <a:t> 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(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www.miappe.org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) , etc…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i="1" dirty="0">
                  <a:solidFill>
                    <a:prstClr val="black"/>
                  </a:solidFill>
                  <a:latin typeface="Corbel"/>
                  <a:ea typeface="Geneva"/>
                </a:rPr>
                <a:t>Biologist &amp; Computer scientist 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driven</a:t>
              </a:r>
            </a:p>
          </p:txBody>
        </p:sp>
        <p:pic>
          <p:nvPicPr>
            <p:cNvPr id="10" name="Google Shape;222;p25">
              <a:extLst>
                <a:ext uri="{FF2B5EF4-FFF2-40B4-BE49-F238E27FC236}">
                  <a16:creationId xmlns:a16="http://schemas.microsoft.com/office/drawing/2014/main" id="{766772A7-BDE7-5A4B-9D23-4C5178C7A81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688984" y="1982838"/>
              <a:ext cx="1359000" cy="4329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57191D8-823D-1443-A52A-C19BF2247F15}"/>
              </a:ext>
            </a:extLst>
          </p:cNvPr>
          <p:cNvGrpSpPr/>
          <p:nvPr/>
        </p:nvGrpSpPr>
        <p:grpSpPr>
          <a:xfrm>
            <a:off x="4362253" y="4093047"/>
            <a:ext cx="5616624" cy="2723823"/>
            <a:chOff x="2495600" y="3951121"/>
            <a:chExt cx="5616624" cy="27238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2E4F10-6BF6-2042-BA02-788093D2D369}"/>
                </a:ext>
              </a:extLst>
            </p:cNvPr>
            <p:cNvSpPr/>
            <p:nvPr/>
          </p:nvSpPr>
          <p:spPr>
            <a:xfrm>
              <a:off x="2495600" y="3951121"/>
              <a:ext cx="5616624" cy="272382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</a:pPr>
              <a:r>
                <a:rPr lang="en-GB" sz="2600" dirty="0">
                  <a:solidFill>
                    <a:srgbClr val="00A3A6"/>
                  </a:solidFill>
                </a:rPr>
                <a:t>Technical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Data integration and sharing</a:t>
              </a: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Interoperability : tools and systems</a:t>
              </a:r>
            </a:p>
            <a:p>
              <a:pPr marL="1142971" lvl="2" indent="-22859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GA4GH </a:t>
              </a:r>
            </a:p>
            <a:p>
              <a:pPr marL="1142971" lvl="2" indent="-22859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Breeding API 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www.brapi.org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 </a:t>
              </a:r>
              <a:endParaRPr lang="en-GB" sz="2000" u="sng" dirty="0">
                <a:solidFill>
                  <a:prstClr val="black"/>
                </a:solidFill>
                <a:latin typeface="Corbel"/>
                <a:ea typeface="Geneva"/>
              </a:endParaRPr>
            </a:p>
            <a:p>
              <a:pPr marL="742932" lvl="1" indent="-285744">
                <a:spcBef>
                  <a:spcPct val="20000"/>
                </a:spcBef>
                <a:spcAft>
                  <a:spcPts val="600"/>
                </a:spcAft>
                <a:buClr>
                  <a:srgbClr val="6076B4"/>
                </a:buClr>
                <a:buFont typeface="Times" pitchFamily="2" charset="0"/>
                <a:buChar char="•"/>
              </a:pPr>
              <a:r>
                <a:rPr lang="en-GB" sz="2000" i="1" dirty="0">
                  <a:solidFill>
                    <a:prstClr val="black"/>
                  </a:solidFill>
                  <a:latin typeface="Corbel"/>
                  <a:ea typeface="Geneva"/>
                </a:rPr>
                <a:t>Computer scientist </a:t>
              </a:r>
              <a:r>
                <a:rPr lang="en-GB" sz="2000" dirty="0">
                  <a:solidFill>
                    <a:prstClr val="black"/>
                  </a:solidFill>
                  <a:latin typeface="Corbel"/>
                  <a:ea typeface="Geneva"/>
                </a:rPr>
                <a:t>driven</a:t>
              </a:r>
            </a:p>
          </p:txBody>
        </p:sp>
        <p:pic>
          <p:nvPicPr>
            <p:cNvPr id="11" name="Google Shape;258;p27">
              <a:extLst>
                <a:ext uri="{FF2B5EF4-FFF2-40B4-BE49-F238E27FC236}">
                  <a16:creationId xmlns:a16="http://schemas.microsoft.com/office/drawing/2014/main" id="{58CE1D40-7418-0942-8611-F45C4A7D962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090" y="5791852"/>
              <a:ext cx="1091951" cy="240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F87461A-6A96-BA44-B300-B4AC3BCF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1325" y="5356563"/>
              <a:ext cx="436763" cy="425979"/>
            </a:xfrm>
            <a:prstGeom prst="rect">
              <a:avLst/>
            </a:prstGeom>
          </p:spPr>
        </p:pic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9B7C4DED-1E63-CE41-B55C-C9F377967901}"/>
              </a:ext>
            </a:extLst>
          </p:cNvPr>
          <p:cNvSpPr/>
          <p:nvPr/>
        </p:nvSpPr>
        <p:spPr>
          <a:xfrm>
            <a:off x="3641939" y="2434903"/>
            <a:ext cx="3289942" cy="208228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Persistent Unique Identifiers</a:t>
            </a:r>
            <a:endParaRPr lang="en-GB" dirty="0">
              <a:latin typeface="Arial"/>
              <a:ea typeface="Arial"/>
              <a:cs typeface="Arial"/>
              <a:sym typeface="Arial"/>
            </a:endParaRPr>
          </a:p>
          <a:p>
            <a:r>
              <a:rPr lang="en-GB" dirty="0">
                <a:latin typeface="Arial"/>
                <a:ea typeface="Arial"/>
                <a:cs typeface="Arial"/>
                <a:sym typeface="Arial"/>
              </a:rPr>
              <a:t>URI, gene ID, accessions ID, Trait ID, DOI,…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225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247;p27">
            <a:extLst>
              <a:ext uri="{FF2B5EF4-FFF2-40B4-BE49-F238E27FC236}">
                <a16:creationId xmlns:a16="http://schemas.microsoft.com/office/drawing/2014/main" id="{9FE39DE8-B8AE-8D43-ADB2-92BE7FC11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Phenotype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Semantic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Standard: Ontologies</a:t>
            </a:r>
            <a:endParaRPr lang="fr-FR" altLang="fr-FR" dirty="0">
              <a:solidFill>
                <a:srgbClr val="00408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858EBC6-5A5A-C94E-9C70-E3588AE7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Describing traits/features in specific plant species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Crop Ontology Trait + Method + Scale Semantic model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TRAIT  = Entity + Characteristic</a:t>
            </a:r>
          </a:p>
          <a:p>
            <a:r>
              <a:rPr lang="en-US" dirty="0">
                <a:solidFill>
                  <a:schemeClr val="dk1"/>
                </a:solidFill>
                <a:ea typeface="Corbel"/>
                <a:cs typeface="Corbel"/>
                <a:sym typeface="Corbel"/>
              </a:rPr>
              <a:t>EMPHASIS variables</a:t>
            </a:r>
          </a:p>
        </p:txBody>
      </p:sp>
      <p:sp>
        <p:nvSpPr>
          <p:cNvPr id="33794" name="Google Shape;248;p27">
            <a:extLst>
              <a:ext uri="{FF2B5EF4-FFF2-40B4-BE49-F238E27FC236}">
                <a16:creationId xmlns:a16="http://schemas.microsoft.com/office/drawing/2014/main" id="{5C3DD3EA-3DCB-0E43-9A14-124C38F64F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32" indent="-28574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2971" indent="-22859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160" indent="-22859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349" indent="-228594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FFFFFF"/>
              </a:buClr>
              <a:buSzPts val="900"/>
              <a:buFont typeface="Corbel" panose="020B0503020204020204" pitchFamily="34" charset="0"/>
              <a:buNone/>
            </a:pPr>
            <a:fld id="{7782EB40-9DED-A941-BB64-64F06982BE9D}" type="slidenum">
              <a:rPr lang="en-US" altLang="fr-FR" sz="900">
                <a:solidFill>
                  <a:srgbClr val="FFFFFF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pPr>
                <a:buClr>
                  <a:srgbClr val="FFFFFF"/>
                </a:buClr>
                <a:buSzPts val="900"/>
                <a:buFont typeface="Corbel" panose="020B0503020204020204" pitchFamily="34" charset="0"/>
                <a:buNone/>
              </a:pPr>
              <a:t>19</a:t>
            </a:fld>
            <a:endParaRPr lang="fr-FR" altLang="fr-FR" sz="900">
              <a:solidFill>
                <a:srgbClr val="FFFFFF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51" name="Google Shape;251;p27">
            <a:extLst>
              <a:ext uri="{FF2B5EF4-FFF2-40B4-BE49-F238E27FC236}">
                <a16:creationId xmlns:a16="http://schemas.microsoft.com/office/drawing/2014/main" id="{BA17F101-5E47-E546-952C-08C440251476}"/>
              </a:ext>
            </a:extLst>
          </p:cNvPr>
          <p:cNvSpPr txBox="1"/>
          <p:nvPr/>
        </p:nvSpPr>
        <p:spPr>
          <a:xfrm>
            <a:off x="333377" y="1214439"/>
            <a:ext cx="8647113" cy="40798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>
              <a:defRPr/>
            </a:pPr>
            <a:endParaRPr sz="14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3798" name="Google Shape;254;p27">
            <a:extLst>
              <a:ext uri="{FF2B5EF4-FFF2-40B4-BE49-F238E27FC236}">
                <a16:creationId xmlns:a16="http://schemas.microsoft.com/office/drawing/2014/main" id="{8FD27050-430B-6C49-A031-68CEB6DB12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4291" y="2517396"/>
            <a:ext cx="2296716" cy="73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Google Shape;255;p27">
            <a:extLst>
              <a:ext uri="{FF2B5EF4-FFF2-40B4-BE49-F238E27FC236}">
                <a16:creationId xmlns:a16="http://schemas.microsoft.com/office/drawing/2014/main" id="{A6C4AFF6-89F6-AD46-B880-ECEFB62E8BB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9569" y="810349"/>
            <a:ext cx="2737473" cy="96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Google Shape;256;p27">
            <a:extLst>
              <a:ext uri="{FF2B5EF4-FFF2-40B4-BE49-F238E27FC236}">
                <a16:creationId xmlns:a16="http://schemas.microsoft.com/office/drawing/2014/main" id="{321BBC85-B4D6-5A46-BF9C-BF24EE16A87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6713" y="3532271"/>
            <a:ext cx="3862387" cy="53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94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665F851D-2CBD-2B49-84A0-101E41244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6E9EBD-AE26-0B42-8BB4-0594D00F2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3248862"/>
          </a:xfrm>
        </p:spPr>
        <p:txBody>
          <a:bodyPr>
            <a:normAutofit/>
          </a:bodyPr>
          <a:lstStyle/>
          <a:p>
            <a:r>
              <a:rPr lang="en-GB" dirty="0"/>
              <a:t>Plant Phenotyping standards</a:t>
            </a:r>
          </a:p>
          <a:p>
            <a:r>
              <a:rPr lang="en-GB" dirty="0"/>
              <a:t>MIAPPE overview</a:t>
            </a:r>
          </a:p>
          <a:p>
            <a:r>
              <a:rPr lang="en-GB" dirty="0"/>
              <a:t>MIAPPE for </a:t>
            </a:r>
            <a:r>
              <a:rPr lang="en-GB" dirty="0" err="1"/>
              <a:t>omic</a:t>
            </a:r>
            <a:r>
              <a:rPr lang="en-GB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2652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217;p25">
            <a:extLst>
              <a:ext uri="{FF2B5EF4-FFF2-40B4-BE49-F238E27FC236}">
                <a16:creationId xmlns:a16="http://schemas.microsoft.com/office/drawing/2014/main" id="{36B42367-05FC-0E47-A010-57162F68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736" y="0"/>
            <a:ext cx="6954696" cy="90872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latin typeface="Corbel" panose="020B0503020204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B67411-19B7-F94F-BA4C-D387FCE7C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55" y="1428751"/>
            <a:ext cx="11617291" cy="500141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Minimal Information About Plant Phenotyping Experiment : version 1.1 (Jan 2019)</a:t>
            </a: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www.miappe.org</a:t>
            </a:r>
            <a:r>
              <a:rPr lang="en-US" u="sng" dirty="0"/>
              <a:t> </a:t>
            </a:r>
            <a:endParaRPr lang="en-US" dirty="0"/>
          </a:p>
          <a:p>
            <a:r>
              <a:rPr lang="en-US" dirty="0"/>
              <a:t>Many stakeholders</a:t>
            </a:r>
          </a:p>
          <a:p>
            <a:pPr lvl="1"/>
            <a:r>
              <a:rPr lang="en-US" dirty="0"/>
              <a:t>Elixir, Emphasis, </a:t>
            </a:r>
            <a:r>
              <a:rPr lang="en-US" dirty="0" err="1"/>
              <a:t>Bioversity</a:t>
            </a:r>
            <a:r>
              <a:rPr lang="en-US" dirty="0"/>
              <a:t>, North American PPN</a:t>
            </a:r>
          </a:p>
          <a:p>
            <a:r>
              <a:rPr lang="en-US" dirty="0"/>
              <a:t>Open Community:</a:t>
            </a:r>
          </a:p>
          <a:p>
            <a:pPr lvl="1"/>
            <a:r>
              <a:rPr lang="en-US" dirty="0"/>
              <a:t>Request for comments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Feature requests</a:t>
            </a:r>
          </a:p>
          <a:p>
            <a:pPr lvl="1"/>
            <a:r>
              <a:rPr lang="en-US" dirty="0"/>
              <a:t>Mailing lists</a:t>
            </a:r>
          </a:p>
          <a:p>
            <a:pPr lvl="1"/>
            <a:r>
              <a:rPr lang="en-US" dirty="0"/>
              <a:t>Meetings &amp; Workgroups</a:t>
            </a:r>
          </a:p>
          <a:p>
            <a:r>
              <a:rPr lang="en-US" dirty="0"/>
              <a:t>Crops and woody plants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700" name="Google Shape;222;p25">
            <a:extLst>
              <a:ext uri="{FF2B5EF4-FFF2-40B4-BE49-F238E27FC236}">
                <a16:creationId xmlns:a16="http://schemas.microsoft.com/office/drawing/2014/main" id="{9C3AFA7F-F976-6A4B-A47B-83F694AAA2F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600" y="1"/>
            <a:ext cx="4568825" cy="142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Google Shape;223;p25">
            <a:extLst>
              <a:ext uri="{FF2B5EF4-FFF2-40B4-BE49-F238E27FC236}">
                <a16:creationId xmlns:a16="http://schemas.microsoft.com/office/drawing/2014/main" id="{A9D9C545-457F-B047-B8A7-27A38B5DC0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1587" y="3228977"/>
            <a:ext cx="53038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37;p26">
            <a:extLst>
              <a:ext uri="{FF2B5EF4-FFF2-40B4-BE49-F238E27FC236}">
                <a16:creationId xmlns:a16="http://schemas.microsoft.com/office/drawing/2014/main" id="{C38B15DD-4612-F848-85D6-58130F4B03D8}"/>
              </a:ext>
            </a:extLst>
          </p:cNvPr>
          <p:cNvSpPr txBox="1"/>
          <p:nvPr/>
        </p:nvSpPr>
        <p:spPr>
          <a:xfrm>
            <a:off x="110576" y="5429249"/>
            <a:ext cx="6194182" cy="9279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lIns="91425" tIns="91425" rIns="91425" bIns="91425" anchor="t"/>
          <a:lstStyle/>
          <a:p>
            <a:pPr marL="127000">
              <a:buClr>
                <a:srgbClr val="0070C0"/>
              </a:buClr>
              <a:buSzPts val="1600"/>
              <a:defRPr/>
            </a:pPr>
            <a:r>
              <a:rPr lang="en-US" sz="1600" dirty="0" err="1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Papoutsoglou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1600" i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et al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. (2020) Enabling reusability and interoperability of plant </a:t>
            </a:r>
            <a:r>
              <a:rPr lang="en-US" sz="1600" dirty="0" err="1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phenomic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datasets with MIAPPE 1.1. New Phytol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</a:rPr>
              <a:t>, 227:260-273; </a:t>
            </a:r>
            <a:r>
              <a:rPr lang="en-US" sz="1600" b="1" dirty="0">
                <a:solidFill>
                  <a:srgbClr val="0070C0"/>
                </a:solidFill>
                <a:latin typeface="Corbel"/>
                <a:ea typeface="Corbel"/>
                <a:cs typeface="Corbel"/>
                <a:hlinkClick r:id="rId6"/>
              </a:rPr>
              <a:t>https://doi.org/10.1111/nph.16544</a:t>
            </a:r>
            <a:r>
              <a:rPr lang="en-US" sz="1600" dirty="0">
                <a:solidFill>
                  <a:srgbClr val="0070C0"/>
                </a:solidFill>
                <a:latin typeface="Corbel"/>
                <a:ea typeface="Corbel"/>
                <a:cs typeface="Corbel"/>
              </a:rPr>
              <a:t> </a:t>
            </a:r>
            <a:endParaRPr lang="en-US" sz="1600" i="1" dirty="0">
              <a:solidFill>
                <a:srgbClr val="0070C0"/>
              </a:solidFill>
              <a:latin typeface="Corbel"/>
              <a:ea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5292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B06D7E56-F19D-4045-821C-81182635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56" y="2523506"/>
            <a:ext cx="10556384" cy="3516808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Biologist</a:t>
            </a:r>
            <a:r>
              <a:rPr lang="fr-FR" dirty="0"/>
              <a:t> </a:t>
            </a:r>
            <a:r>
              <a:rPr lang="fr-FR" dirty="0" err="1"/>
              <a:t>Friendly</a:t>
            </a:r>
            <a:endParaRPr lang="fr-FR" dirty="0"/>
          </a:p>
          <a:p>
            <a:pPr lvl="1"/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definitions</a:t>
            </a:r>
            <a:r>
              <a:rPr lang="fr-FR" dirty="0"/>
              <a:t> and </a:t>
            </a:r>
            <a:r>
              <a:rPr lang="fr-FR" dirty="0" err="1"/>
              <a:t>examples</a:t>
            </a:r>
            <a:endParaRPr lang="fr-FR" dirty="0"/>
          </a:p>
          <a:p>
            <a:pPr lvl="1"/>
            <a:r>
              <a:rPr lang="fr-FR" dirty="0"/>
              <a:t>Excel </a:t>
            </a:r>
            <a:r>
              <a:rPr lang="fr-FR" dirty="0" err="1"/>
              <a:t>templates</a:t>
            </a:r>
            <a:endParaRPr lang="fr-FR" dirty="0"/>
          </a:p>
          <a:p>
            <a:pPr lvl="1"/>
            <a:r>
              <a:rPr lang="fr-FR" dirty="0"/>
              <a:t>Trainings</a:t>
            </a:r>
          </a:p>
          <a:p>
            <a:r>
              <a:rPr lang="fr-FR" dirty="0"/>
              <a:t>Minimal and </a:t>
            </a:r>
            <a:r>
              <a:rPr lang="fr-FR" dirty="0" err="1"/>
              <a:t>sufficient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metadata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The objective of the </a:t>
            </a:r>
            <a:r>
              <a:rPr lang="fr-FR" dirty="0" err="1"/>
              <a:t>experiment</a:t>
            </a: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contributed</a:t>
            </a:r>
            <a:r>
              <a:rPr lang="fr-FR" dirty="0"/>
              <a:t> to the </a:t>
            </a:r>
            <a:r>
              <a:rPr lang="fr-FR" dirty="0" err="1"/>
              <a:t>experiment</a:t>
            </a:r>
            <a:endParaRPr lang="fr-FR" dirty="0"/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the </a:t>
            </a:r>
            <a:r>
              <a:rPr lang="fr-FR" dirty="0" err="1"/>
              <a:t>experimental</a:t>
            </a:r>
            <a:r>
              <a:rPr lang="fr-FR" dirty="0"/>
              <a:t> </a:t>
            </a:r>
            <a:r>
              <a:rPr lang="fr-FR" dirty="0" err="1"/>
              <a:t>procedures</a:t>
            </a:r>
            <a:endParaRPr lang="fr-FR" dirty="0"/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r>
              <a:rPr lang="fr-FR" dirty="0"/>
              <a:t> </a:t>
            </a:r>
            <a:r>
              <a:rPr lang="fr-FR" dirty="0" err="1"/>
              <a:t>experimented</a:t>
            </a:r>
            <a:endParaRPr lang="fr-FR" dirty="0"/>
          </a:p>
          <a:p>
            <a:pPr lvl="1"/>
            <a:r>
              <a:rPr lang="fr-FR" dirty="0"/>
              <a:t>...</a:t>
            </a:r>
          </a:p>
          <a:p>
            <a:pPr lvl="1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6A2AC1A-A4B3-3A44-B539-DE22EF16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 : MIAPPE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17B3A4-0130-AB4F-91A5-A547C8B4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6" y="887618"/>
            <a:ext cx="12192000" cy="12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1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229;p26">
            <a:extLst>
              <a:ext uri="{FF2B5EF4-FFF2-40B4-BE49-F238E27FC236}">
                <a16:creationId xmlns:a16="http://schemas.microsoft.com/office/drawing/2014/main" id="{F90130A2-0046-114A-90B0-3EB8FA5F5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735" y="0"/>
            <a:ext cx="6936679" cy="90872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Structure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solidFill>
                <a:srgbClr val="00408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5453FF6-DCDD-2343-9EEA-F9C68057BCE7}"/>
              </a:ext>
            </a:extLst>
          </p:cNvPr>
          <p:cNvGrpSpPr/>
          <p:nvPr/>
        </p:nvGrpSpPr>
        <p:grpSpPr>
          <a:xfrm>
            <a:off x="7595173" y="929697"/>
            <a:ext cx="4486275" cy="2544763"/>
            <a:chOff x="7684023" y="1511846"/>
            <a:chExt cx="4486275" cy="2544762"/>
          </a:xfrm>
        </p:grpSpPr>
        <p:pic>
          <p:nvPicPr>
            <p:cNvPr id="31748" name="Google Shape;234;p26">
              <a:extLst>
                <a:ext uri="{FF2B5EF4-FFF2-40B4-BE49-F238E27FC236}">
                  <a16:creationId xmlns:a16="http://schemas.microsoft.com/office/drawing/2014/main" id="{8BF56232-A312-5940-B89F-886F7536D26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023" y="1511846"/>
              <a:ext cx="4486275" cy="254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2" name="Google Shape;238;p26">
              <a:extLst>
                <a:ext uri="{FF2B5EF4-FFF2-40B4-BE49-F238E27FC236}">
                  <a16:creationId xmlns:a16="http://schemas.microsoft.com/office/drawing/2014/main" id="{8C5B7E3C-641A-F142-84A3-DB857665E8A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097" y="1839043"/>
              <a:ext cx="885825" cy="49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3" name="Google Shape;239;p26">
              <a:extLst>
                <a:ext uri="{FF2B5EF4-FFF2-40B4-BE49-F238E27FC236}">
                  <a16:creationId xmlns:a16="http://schemas.microsoft.com/office/drawing/2014/main" id="{C82E5B8D-4739-BE49-82AA-6217B6538AF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0325" y="2392909"/>
              <a:ext cx="1085850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4" name="Google Shape;240;p26">
              <a:extLst>
                <a:ext uri="{FF2B5EF4-FFF2-40B4-BE49-F238E27FC236}">
                  <a16:creationId xmlns:a16="http://schemas.microsoft.com/office/drawing/2014/main" id="{82F515F1-378F-1849-9552-F593C9FB85C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3962" y="2392909"/>
              <a:ext cx="730250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5" name="Google Shape;241;p26">
              <a:extLst>
                <a:ext uri="{FF2B5EF4-FFF2-40B4-BE49-F238E27FC236}">
                  <a16:creationId xmlns:a16="http://schemas.microsoft.com/office/drawing/2014/main" id="{6BECC878-DC33-0C4D-B9C9-290E0C8F689E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1885" y="2392909"/>
              <a:ext cx="73025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Google Shape;222;p25">
            <a:extLst>
              <a:ext uri="{FF2B5EF4-FFF2-40B4-BE49-F238E27FC236}">
                <a16:creationId xmlns:a16="http://schemas.microsoft.com/office/drawing/2014/main" id="{520EAF7F-0469-D947-9FCF-9389B1D1DFE8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6600" y="0"/>
            <a:ext cx="4568825" cy="69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4EE5C8-0CE0-2B41-8190-CF199B548411}"/>
              </a:ext>
            </a:extLst>
          </p:cNvPr>
          <p:cNvSpPr/>
          <p:nvPr/>
        </p:nvSpPr>
        <p:spPr>
          <a:xfrm>
            <a:off x="719139" y="889202"/>
            <a:ext cx="687746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Computer scientist friendly : 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Explicit Data Model: ISA-Tools and Breeding API (BrAPI) compatibility.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Validation framework and toolbox</a:t>
            </a:r>
          </a:p>
          <a:p>
            <a:pPr lvl="0"/>
            <a:r>
              <a:rPr lang="en-US" sz="1400" dirty="0">
                <a:solidFill>
                  <a:prstClr val="black"/>
                </a:solidFill>
              </a:rPr>
              <a:t>Specification with multiple implementations</a:t>
            </a:r>
            <a:endParaRPr lang="en-US" sz="1400" dirty="0"/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Semantic: Plant Phenotyping Experiment Ontology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Web Service: Breeding API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dirty="0"/>
              <a:t>File Archive: ISA Tab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endParaRPr lang="en-US" sz="1400" dirty="0">
              <a:solidFill>
                <a:prstClr val="black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dirty="0"/>
          </a:p>
          <a:p>
            <a:pPr marL="800080" lvl="1" indent="-342891">
              <a:buFont typeface="Arial" panose="020B0604020202020204" pitchFamily="34" charset="0"/>
              <a:buChar char="•"/>
            </a:pPr>
            <a:endParaRPr lang="en-US" dirty="0"/>
          </a:p>
          <a:p>
            <a:pPr marL="800080" lvl="1" indent="-342891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31749" name="Google Shape;235;p26">
            <a:extLst>
              <a:ext uri="{FF2B5EF4-FFF2-40B4-BE49-F238E27FC236}">
                <a16:creationId xmlns:a16="http://schemas.microsoft.com/office/drawing/2014/main" id="{EC88C157-B506-E141-AA9E-6FDF1D9785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9693" y="3121026"/>
            <a:ext cx="49911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024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9C2AC60D-31EB-B94F-A523-357EAC9B86D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98680" y="368655"/>
            <a:ext cx="8293320" cy="5460900"/>
          </a:xfrm>
          <a:prstGeom prst="rect">
            <a:avLst/>
          </a:prstGeom>
          <a:ln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Semantic</a:t>
            </a:r>
            <a:r>
              <a:rPr lang="fr-FR" dirty="0"/>
              <a:t>: PPEO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320052"/>
            <a:ext cx="5671751" cy="4169293"/>
          </a:xfrm>
        </p:spPr>
        <p:txBody>
          <a:bodyPr>
            <a:normAutofit/>
          </a:bodyPr>
          <a:lstStyle/>
          <a:p>
            <a:r>
              <a:rPr lang="en-GB" dirty="0"/>
              <a:t>MIAPPE OWL Implementation</a:t>
            </a:r>
          </a:p>
          <a:p>
            <a:pPr lvl="1"/>
            <a:r>
              <a:rPr lang="en-GB" dirty="0">
                <a:hlinkClick r:id="rId3"/>
              </a:rPr>
              <a:t>https://github.com/MIAPPE/MIAPPE-ontology</a:t>
            </a:r>
            <a:r>
              <a:rPr lang="en-GB" dirty="0"/>
              <a:t>  </a:t>
            </a:r>
          </a:p>
          <a:p>
            <a:pPr lvl="1"/>
            <a:r>
              <a:rPr lang="en-US" dirty="0">
                <a:hlinkClick r:id="rId4"/>
              </a:rPr>
              <a:t>http://agroportal.lirmm.fr/ontologies/PPEO</a:t>
            </a:r>
            <a:r>
              <a:rPr lang="en-US" dirty="0"/>
              <a:t> </a:t>
            </a:r>
            <a:endParaRPr lang="en-GB" dirty="0"/>
          </a:p>
          <a:p>
            <a:r>
              <a:rPr lang="en-GB" dirty="0"/>
              <a:t>Data model representation</a:t>
            </a:r>
          </a:p>
          <a:p>
            <a:r>
              <a:rPr lang="en-GB" dirty="0"/>
              <a:t>Formal concepts and constraints</a:t>
            </a:r>
          </a:p>
          <a:p>
            <a:r>
              <a:rPr lang="en-GB" u="sng" dirty="0"/>
              <a:t>Ontology for Computer scientists, not for biologists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85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Semantic</a:t>
            </a:r>
            <a:r>
              <a:rPr lang="fr-FR" dirty="0"/>
              <a:t>: PPEO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9699" y="1068751"/>
            <a:ext cx="10693101" cy="5268987"/>
          </a:xfrm>
        </p:spPr>
        <p:txBody>
          <a:bodyPr>
            <a:normAutofit/>
          </a:bodyPr>
          <a:lstStyle/>
          <a:p>
            <a:r>
              <a:rPr lang="fr-FR" dirty="0" err="1"/>
              <a:t>Brapi</a:t>
            </a:r>
            <a:r>
              <a:rPr lang="fr-FR" dirty="0"/>
              <a:t> 2 MIAPPE RDF workflow</a:t>
            </a:r>
          </a:p>
          <a:p>
            <a:pPr lvl="1"/>
            <a:r>
              <a:rPr lang="fr-FR" dirty="0">
                <a:hlinkClick r:id="rId2"/>
              </a:rPr>
              <a:t>http://ist.blogs.inra.fr/wdi/phenotypes-as-rdf/</a:t>
            </a:r>
            <a:r>
              <a:rPr lang="fr-FR" dirty="0"/>
              <a:t>  (</a:t>
            </a:r>
            <a:r>
              <a:rPr lang="fr-FR" dirty="0">
                <a:hlinkClick r:id="rId3"/>
              </a:rPr>
              <a:t>www.wheatIS.org</a:t>
            </a:r>
            <a:r>
              <a:rPr lang="fr-FR" dirty="0"/>
              <a:t>  data standards)</a:t>
            </a:r>
          </a:p>
          <a:p>
            <a:pPr lvl="1"/>
            <a:r>
              <a:rPr lang="fr-FR" dirty="0"/>
              <a:t>JSON LD </a:t>
            </a:r>
            <a:r>
              <a:rPr lang="fr-FR" dirty="0" err="1"/>
              <a:t>based</a:t>
            </a:r>
            <a:endParaRPr lang="fr-FR" dirty="0"/>
          </a:p>
          <a:p>
            <a:pPr lvl="1"/>
            <a:r>
              <a:rPr lang="fr-FR" dirty="0"/>
              <a:t>Plant </a:t>
            </a:r>
            <a:r>
              <a:rPr lang="fr-FR" dirty="0" err="1"/>
              <a:t>BrAPI</a:t>
            </a:r>
            <a:r>
              <a:rPr lang="fr-FR" dirty="0"/>
              <a:t> ETL FAIDARE: </a:t>
            </a:r>
            <a:r>
              <a:rPr lang="fr-FR" dirty="0" err="1"/>
              <a:t>needs</a:t>
            </a:r>
            <a:r>
              <a:rPr lang="fr-FR" dirty="0"/>
              <a:t>  update to </a:t>
            </a:r>
            <a:r>
              <a:rPr lang="fr-FR" dirty="0" err="1"/>
              <a:t>BrAPI</a:t>
            </a:r>
            <a:r>
              <a:rPr lang="fr-FR" dirty="0"/>
              <a:t> v1.3</a:t>
            </a:r>
          </a:p>
          <a:p>
            <a:pPr lvl="1"/>
            <a:r>
              <a:rPr lang="fr-FR" dirty="0">
                <a:hlinkClick r:id="rId4"/>
              </a:rPr>
              <a:t>https://github.com/elixir-europe/plant-brapi-etl-faidare</a:t>
            </a:r>
            <a:r>
              <a:rPr lang="fr-FR"/>
              <a:t> </a:t>
            </a:r>
            <a:endParaRPr lang="fr-FR" dirty="0"/>
          </a:p>
          <a:p>
            <a:r>
              <a:rPr lang="fr-FR" dirty="0" err="1"/>
              <a:t>Wheat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http://dx.doi.org/10.15454/1.4489666216568333E12</a:t>
            </a:r>
            <a:r>
              <a:rPr lang="fr-FR" dirty="0"/>
              <a:t>  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73" y="3573251"/>
            <a:ext cx="4029638" cy="32847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023" y="2668909"/>
            <a:ext cx="3483328" cy="41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71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297;p31">
            <a:extLst>
              <a:ext uri="{FF2B5EF4-FFF2-40B4-BE49-F238E27FC236}">
                <a16:creationId xmlns:a16="http://schemas.microsoft.com/office/drawing/2014/main" id="{75131FB0-42A2-E040-AA3D-DD182A71A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Plant </a:t>
            </a:r>
            <a:r>
              <a:rPr lang="en-US" altLang="fr-FR" u="sng" dirty="0">
                <a:solidFill>
                  <a:srgbClr val="6076B4"/>
                </a:solidFill>
                <a:latin typeface="Corbel" panose="020B0503020204020204" pitchFamily="34" charset="0"/>
              </a:rPr>
              <a:t>Technical</a:t>
            </a:r>
            <a:r>
              <a:rPr lang="en-US" altLang="fr-FR" dirty="0">
                <a:solidFill>
                  <a:srgbClr val="6076B4"/>
                </a:solidFill>
                <a:latin typeface="Corbel" panose="020B0503020204020204" pitchFamily="34" charset="0"/>
              </a:rPr>
              <a:t> Standard</a:t>
            </a:r>
            <a:endParaRPr lang="fr-FR" altLang="fr-FR" dirty="0">
              <a:solidFill>
                <a:srgbClr val="6076B4"/>
              </a:solidFill>
              <a:latin typeface="Corbel" panose="020B0503020204020204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1452EF-993D-4D4F-9DB8-765CF980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" y="787036"/>
            <a:ext cx="11617291" cy="5571233"/>
          </a:xfrm>
        </p:spPr>
        <p:txBody>
          <a:bodyPr>
            <a:normAutofit fontScale="70000" lnSpcReduction="20000"/>
          </a:bodyPr>
          <a:lstStyle/>
          <a:p>
            <a:pPr marL="25716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3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Breeding API </a:t>
            </a:r>
            <a:r>
              <a:rPr lang="en-GB" sz="3333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http://brapi.org/</a:t>
            </a:r>
            <a:r>
              <a:rPr lang="en-GB" sz="3333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5716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3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r>
              <a:rPr lang="en-GB" sz="3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endParaRPr lang="en-GB" sz="3333" dirty="0"/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3333" dirty="0">
                <a:latin typeface="Calibri"/>
                <a:ea typeface="Calibri"/>
                <a:cs typeface="Calibri"/>
                <a:sym typeface="Calibri"/>
              </a:rPr>
              <a:t>Standard Open Web Service API </a:t>
            </a:r>
            <a:endParaRPr lang="en-GB" sz="3333" dirty="0"/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3333" dirty="0">
                <a:latin typeface="Calibri"/>
                <a:ea typeface="Calibri"/>
                <a:cs typeface="Calibri"/>
                <a:sym typeface="Calibri"/>
              </a:rPr>
              <a:t>Information Exchange, Main target: </a:t>
            </a:r>
            <a:r>
              <a:rPr lang="en-GB" sz="3333" dirty="0">
                <a:ea typeface="Calibri"/>
                <a:cs typeface="Calibri"/>
                <a:sym typeface="Calibri"/>
              </a:rPr>
              <a:t>Breeding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GB" sz="3333" dirty="0">
                <a:ea typeface="Calibri"/>
                <a:cs typeface="Calibri"/>
                <a:sym typeface="Calibri"/>
              </a:rPr>
              <a:t>Excellence in Breeding platform (CGIAR, Peter Selby)</a:t>
            </a:r>
            <a:endParaRPr lang="en-GB" sz="3333" dirty="0">
              <a:latin typeface="Calibri"/>
              <a:ea typeface="Calibri"/>
              <a:cs typeface="Calibri"/>
              <a:sym typeface="Calibri"/>
            </a:endParaRPr>
          </a:p>
          <a:p>
            <a:pPr marL="25716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GB" sz="3333" dirty="0">
                <a:solidFill>
                  <a:schemeClr val="dk1"/>
                </a:solidFill>
                <a:latin typeface="Calibri"/>
                <a:cs typeface="Calibri"/>
              </a:rPr>
              <a:t>Major Elixir, Emphasis Contribution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Phenotyping specification</a:t>
            </a:r>
          </a:p>
          <a:p>
            <a:pPr marL="31431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altLang="fr-FR" sz="3333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Connect data repositories and tools: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Genotype visualization (Flapjack)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Studies graph preview and filtering</a:t>
            </a:r>
          </a:p>
          <a:p>
            <a:pPr marL="942927" lvl="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067" dirty="0" err="1">
                <a:latin typeface="Calibri"/>
                <a:cs typeface="Calibri"/>
                <a:sym typeface="Corbel" panose="020B0503020204020204" pitchFamily="34" charset="0"/>
              </a:rPr>
              <a:t>BrAPPS</a:t>
            </a:r>
            <a:r>
              <a:rPr lang="en-US" altLang="fr-FR" sz="3067" dirty="0">
                <a:latin typeface="Calibri"/>
                <a:cs typeface="Calibri"/>
                <a:sym typeface="Corbel" panose="020B0503020204020204" pitchFamily="34" charset="0"/>
              </a:rPr>
              <a:t> : Tools integrable in any BrAPI compliant System</a:t>
            </a:r>
          </a:p>
          <a:p>
            <a:pPr marL="942927" lvl="2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067" dirty="0">
                <a:latin typeface="Calibri"/>
                <a:cs typeface="Calibri"/>
                <a:sym typeface="Corbel" panose="020B0503020204020204" pitchFamily="34" charset="0"/>
                <a:hlinkClick r:id="rId4"/>
              </a:rPr>
              <a:t>https://www.brapi.org/brapps.php</a:t>
            </a:r>
            <a:r>
              <a:rPr lang="en-US" altLang="fr-FR" sz="3067" dirty="0">
                <a:latin typeface="Calibri"/>
                <a:cs typeface="Calibri"/>
                <a:sym typeface="Corbel" panose="020B0503020204020204" pitchFamily="34" charset="0"/>
              </a:rPr>
              <a:t> 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R analysis environment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Field data capture</a:t>
            </a:r>
          </a:p>
          <a:p>
            <a:pPr marL="600045" lvl="1" indent="-128582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SzPts val="900"/>
              <a:buFont typeface="Noto Sans Symbols"/>
              <a:buChar char="◆"/>
            </a:pPr>
            <a:r>
              <a:rPr lang="en-US" altLang="fr-FR" sz="3467" dirty="0">
                <a:latin typeface="Calibri"/>
                <a:cs typeface="Calibri"/>
                <a:sym typeface="Corbel" panose="020B0503020204020204" pitchFamily="34" charset="0"/>
              </a:rPr>
              <a:t>FAIR Data discovery </a:t>
            </a:r>
            <a:r>
              <a:rPr lang="en-US" altLang="fr-FR" sz="3467" dirty="0">
                <a:latin typeface="Calibri"/>
                <a:cs typeface="Calibri"/>
                <a:sym typeface="Wingdings" pitchFamily="2" charset="2"/>
              </a:rPr>
              <a:t> Elixir FAIDARE</a:t>
            </a:r>
            <a:endParaRPr lang="fr-FR" altLang="fr-FR" sz="3467" dirty="0">
              <a:latin typeface="Calibri"/>
              <a:cs typeface="Calibri"/>
              <a:sym typeface="Corbel" panose="020B0503020204020204" pitchFamily="34" charset="0"/>
            </a:endParaRPr>
          </a:p>
          <a:p>
            <a:pPr marL="257162" indent="-128582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667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257162" indent="-128582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667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257162" indent="-128582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400"/>
              <a:buFont typeface="Arial"/>
              <a:buChar char="•"/>
            </a:pPr>
            <a:endParaRPr lang="en-GB" sz="2667" dirty="0">
              <a:solidFill>
                <a:schemeClr val="dk1"/>
              </a:solidFill>
              <a:latin typeface="Calibri"/>
              <a:cs typeface="Calibri"/>
            </a:endParaRPr>
          </a:p>
          <a:p>
            <a:endParaRPr lang="fr-FR" dirty="0"/>
          </a:p>
        </p:txBody>
      </p:sp>
      <p:pic>
        <p:nvPicPr>
          <p:cNvPr id="35844" name="Google Shape;304;p31">
            <a:extLst>
              <a:ext uri="{FF2B5EF4-FFF2-40B4-BE49-F238E27FC236}">
                <a16:creationId xmlns:a16="http://schemas.microsoft.com/office/drawing/2014/main" id="{85DC44D1-1F59-7844-817C-FD7039F5FB4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2345" y="95630"/>
            <a:ext cx="28273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57;p27">
            <a:extLst>
              <a:ext uri="{FF2B5EF4-FFF2-40B4-BE49-F238E27FC236}">
                <a16:creationId xmlns:a16="http://schemas.microsoft.com/office/drawing/2014/main" id="{8A3A0555-2E52-554F-8B18-0F663499D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584" y="2870881"/>
            <a:ext cx="4956275" cy="9128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91425" rIns="36000" bIns="9142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Selby </a:t>
            </a:r>
            <a:r>
              <a:rPr lang="en-US" altLang="fr-FR" i="1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et al. Bioinformatics 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(2019), 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en-US" altLang="fr-FR" dirty="0" err="1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doi.org</a:t>
            </a:r>
            <a:r>
              <a:rPr lang="en-US" altLang="fr-FR" dirty="0">
                <a:solidFill>
                  <a:srgbClr val="000000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/10.1093/bioinformatics/btz190</a:t>
            </a:r>
            <a:endParaRPr lang="fr-FR" altLang="fr-FR" dirty="0">
              <a:solidFill>
                <a:srgbClr val="000000"/>
              </a:solidFill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  <a:p>
            <a:endParaRPr lang="fr-FR" altLang="fr-FR" dirty="0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09055FA-CB5A-F344-B57F-A0799F29A0A7}"/>
              </a:ext>
            </a:extLst>
          </p:cNvPr>
          <p:cNvGrpSpPr/>
          <p:nvPr/>
        </p:nvGrpSpPr>
        <p:grpSpPr>
          <a:xfrm>
            <a:off x="9120337" y="733805"/>
            <a:ext cx="2874657" cy="2342161"/>
            <a:chOff x="7109775" y="720294"/>
            <a:chExt cx="2399987" cy="1977687"/>
          </a:xfrm>
        </p:grpSpPr>
        <p:pic>
          <p:nvPicPr>
            <p:cNvPr id="12" name="Shape 261" descr="gates-foundation_340.gif">
              <a:extLst>
                <a:ext uri="{FF2B5EF4-FFF2-40B4-BE49-F238E27FC236}">
                  <a16:creationId xmlns:a16="http://schemas.microsoft.com/office/drawing/2014/main" id="{0DA5D95F-52EA-D748-BC10-1B12E54224E3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23066" y="720294"/>
              <a:ext cx="1544340" cy="682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Shape 260">
              <a:extLst>
                <a:ext uri="{FF2B5EF4-FFF2-40B4-BE49-F238E27FC236}">
                  <a16:creationId xmlns:a16="http://schemas.microsoft.com/office/drawing/2014/main" id="{04956FD3-0400-E64A-A119-6EEC38CF55C0}"/>
                </a:ext>
              </a:extLst>
            </p:cNvPr>
            <p:cNvSpPr txBox="1"/>
            <p:nvPr/>
          </p:nvSpPr>
          <p:spPr>
            <a:xfrm>
              <a:off x="7109775" y="765242"/>
              <a:ext cx="2399987" cy="1932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13" tIns="51413" rIns="51413" bIns="51413" anchor="t" anchorCtr="0">
              <a:noAutofit/>
            </a:bodyPr>
            <a:lstStyle/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T3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CIRAD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GOBII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Wageningen</a:t>
              </a:r>
              <a:endParaRPr sz="9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1219140">
                <a:lnSpc>
                  <a:spcPct val="115000"/>
                </a:lnSpc>
              </a:pPr>
              <a:r>
                <a:rPr lang="en-GB" sz="900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Cornell</a:t>
              </a:r>
              <a:endParaRPr sz="1351" dirty="0"/>
            </a:p>
            <a:p>
              <a:pPr defTabSz="1219140">
                <a:lnSpc>
                  <a:spcPct val="115000"/>
                </a:lnSpc>
              </a:pPr>
              <a:r>
                <a:rPr lang="en-GB" sz="900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iPlant</a:t>
              </a:r>
              <a:endParaRPr sz="9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defTabSz="1219140"/>
              <a:endParaRPr sz="9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Shape 262" descr="nextgen_cassava_icon.png">
              <a:extLst>
                <a:ext uri="{FF2B5EF4-FFF2-40B4-BE49-F238E27FC236}">
                  <a16:creationId xmlns:a16="http://schemas.microsoft.com/office/drawing/2014/main" id="{C33BFE99-EC63-3449-989B-9AB2E17B9D4D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7107" y="1276709"/>
              <a:ext cx="441844" cy="49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263" descr="IBP-logo.jpg">
              <a:extLst>
                <a:ext uri="{FF2B5EF4-FFF2-40B4-BE49-F238E27FC236}">
                  <a16:creationId xmlns:a16="http://schemas.microsoft.com/office/drawing/2014/main" id="{68D6E589-A46A-A243-9080-ABC08BEC17F7}"/>
                </a:ext>
              </a:extLst>
            </p:cNvPr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5262" y="1830279"/>
              <a:ext cx="364500" cy="36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264" descr="CGIAR green logo.jpg">
              <a:extLst>
                <a:ext uri="{FF2B5EF4-FFF2-40B4-BE49-F238E27FC236}">
                  <a16:creationId xmlns:a16="http://schemas.microsoft.com/office/drawing/2014/main" id="{2B8DB323-4ECD-5040-997B-CEFDFC9DFBB8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3398" y="1269189"/>
              <a:ext cx="420988" cy="499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265" descr="jhi.png">
              <a:extLst>
                <a:ext uri="{FF2B5EF4-FFF2-40B4-BE49-F238E27FC236}">
                  <a16:creationId xmlns:a16="http://schemas.microsoft.com/office/drawing/2014/main" id="{4A2BCA21-0398-0E43-80F9-DAB11868E5E3}"/>
                </a:ext>
              </a:extLst>
            </p:cNvPr>
            <p:cNvPicPr preferRelativeResize="0"/>
            <p:nvPr/>
          </p:nvPicPr>
          <p:blipFill rotWithShape="1"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02703" y="1830279"/>
              <a:ext cx="581189" cy="271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266" descr="1173px-Bioversity_logo.svg.png">
              <a:extLst>
                <a:ext uri="{FF2B5EF4-FFF2-40B4-BE49-F238E27FC236}">
                  <a16:creationId xmlns:a16="http://schemas.microsoft.com/office/drawing/2014/main" id="{D7C39359-F176-0943-BF3F-87341F25306E}"/>
                </a:ext>
              </a:extLst>
            </p:cNvPr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31481" y="1313183"/>
              <a:ext cx="501497" cy="43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267" descr="b43b7095-e452-482a-8969-fed9a50393a8_WUR_RGB_standard.png">
              <a:extLst>
                <a:ext uri="{FF2B5EF4-FFF2-40B4-BE49-F238E27FC236}">
                  <a16:creationId xmlns:a16="http://schemas.microsoft.com/office/drawing/2014/main" id="{016F48F9-B83F-A643-8C06-D8186DF33B75}"/>
                </a:ext>
              </a:extLst>
            </p:cNvPr>
            <p:cNvPicPr preferRelativeResize="0"/>
            <p:nvPr/>
          </p:nvPicPr>
          <p:blipFill rotWithShape="1"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64870" y="2301291"/>
              <a:ext cx="1109743" cy="210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268" descr="2880px-INRA_logo.jpg">
              <a:extLst>
                <a:ext uri="{FF2B5EF4-FFF2-40B4-BE49-F238E27FC236}">
                  <a16:creationId xmlns:a16="http://schemas.microsoft.com/office/drawing/2014/main" id="{B62F1D9B-EC7B-5A45-A0ED-8245DE72A126}"/>
                </a:ext>
              </a:extLst>
            </p:cNvPr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4952" y="1880269"/>
              <a:ext cx="823779" cy="337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4" descr="elixir_1_RZ_mac.eps">
              <a:extLst>
                <a:ext uri="{FF2B5EF4-FFF2-40B4-BE49-F238E27FC236}">
                  <a16:creationId xmlns:a16="http://schemas.microsoft.com/office/drawing/2014/main" id="{089B190C-B057-C740-808A-3B808574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2514" y="1787070"/>
              <a:ext cx="523775" cy="376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Google Shape;440;p41">
              <a:extLst>
                <a:ext uri="{FF2B5EF4-FFF2-40B4-BE49-F238E27FC236}">
                  <a16:creationId xmlns:a16="http://schemas.microsoft.com/office/drawing/2014/main" id="{34878EC5-8E9E-2A44-BCEC-21478F832C3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078" y="2200344"/>
              <a:ext cx="701179" cy="37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Shape 338">
            <a:extLst>
              <a:ext uri="{FF2B5EF4-FFF2-40B4-BE49-F238E27FC236}">
                <a16:creationId xmlns:a16="http://schemas.microsoft.com/office/drawing/2014/main" id="{BCEE08FC-A93D-834E-B255-0DE919A7828B}"/>
              </a:ext>
            </a:extLst>
          </p:cNvPr>
          <p:cNvPicPr preferRelativeResize="0"/>
          <p:nvPr/>
        </p:nvPicPr>
        <p:blipFill rotWithShape="1"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091" y="3783735"/>
            <a:ext cx="4212468" cy="3064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929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35" y="0"/>
            <a:ext cx="8425188" cy="90872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REST - Representational State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7" y="1690691"/>
            <a:ext cx="5076825" cy="4351339"/>
          </a:xfrm>
        </p:spPr>
        <p:txBody>
          <a:bodyPr/>
          <a:lstStyle/>
          <a:p>
            <a:r>
              <a:rPr lang="en-US" dirty="0"/>
              <a:t>REST is an architecture design for creating Web Services using the well known HTTP standard</a:t>
            </a:r>
          </a:p>
          <a:p>
            <a:r>
              <a:rPr lang="en-US" dirty="0"/>
              <a:t>Requests are made with URLs</a:t>
            </a:r>
          </a:p>
          <a:p>
            <a:r>
              <a:rPr lang="en-US" dirty="0"/>
              <a:t>Data is represented with JSON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" y="1528577"/>
            <a:ext cx="5591175" cy="50978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1C6EA5-2B16-2E44-9117-D586DA106333}"/>
              </a:ext>
            </a:extLst>
          </p:cNvPr>
          <p:cNvSpPr/>
          <p:nvPr/>
        </p:nvSpPr>
        <p:spPr>
          <a:xfrm>
            <a:off x="8732695" y="6485421"/>
            <a:ext cx="3308983" cy="49244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fr-FR" sz="2400" i="1" dirty="0">
                <a:ln w="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0" dist="50800" dir="3600000" sx="101000" sy="101000" algn="l" rotWithShape="0">
                    <a:prstClr val="black">
                      <a:alpha val="81000"/>
                    </a:prstClr>
                  </a:outerShdw>
                </a:effectLst>
              </a:rPr>
              <a:t>BrAPI 101 Slides, P. </a:t>
            </a:r>
            <a:r>
              <a:rPr lang="fr-FR" sz="2400" i="1" dirty="0" err="1">
                <a:ln w="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0" dist="50800" dir="3600000" sx="101000" sy="101000" algn="l" rotWithShape="0">
                    <a:prstClr val="black">
                      <a:alpha val="81000"/>
                    </a:prstClr>
                  </a:outerShdw>
                </a:effectLst>
              </a:rPr>
              <a:t>Selby</a:t>
            </a:r>
            <a:endParaRPr lang="fr-FR" sz="2400" i="1" dirty="0">
              <a:ln w="0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127000" dist="50800" dir="3600000" sx="101000" sy="101000" algn="l" rotWithShape="0">
                  <a:prstClr val="black">
                    <a:alpha val="81000"/>
                  </a:prstClr>
                </a:outerShdw>
              </a:effectLst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FDE4922-3FF3-474D-8D27-3CE92D93D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26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9" name="Google Shape;304;p31">
            <a:extLst>
              <a:ext uri="{FF2B5EF4-FFF2-40B4-BE49-F238E27FC236}">
                <a16:creationId xmlns:a16="http://schemas.microsoft.com/office/drawing/2014/main" id="{4C506745-C8A0-9B48-8653-338B68FF776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656" y="59445"/>
            <a:ext cx="28273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595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Standardized </a:t>
            </a:r>
            <a:r>
              <a:rPr lang="en-US" dirty="0">
                <a:solidFill>
                  <a:srgbClr val="891921"/>
                </a:solidFill>
              </a:rPr>
              <a:t>Specification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BrAPI has defined 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Standardized </a:t>
            </a:r>
            <a:r>
              <a:rPr lang="en-US" dirty="0"/>
              <a:t>set of </a:t>
            </a:r>
            <a:r>
              <a:rPr lang="en-US" u="sng" dirty="0"/>
              <a:t>data model structures</a:t>
            </a:r>
            <a:r>
              <a:rPr lang="en-US" dirty="0"/>
              <a:t> to communicate the basic information of plant breeding</a:t>
            </a:r>
          </a:p>
          <a:p>
            <a:r>
              <a:rPr lang="en-US" dirty="0"/>
              <a:t>BrAPI is a technical </a:t>
            </a:r>
            <a:r>
              <a:rPr lang="en-US" dirty="0">
                <a:solidFill>
                  <a:srgbClr val="891921"/>
                </a:solidFill>
              </a:rPr>
              <a:t>Specification </a:t>
            </a:r>
            <a:r>
              <a:rPr lang="en-US" dirty="0"/>
              <a:t>which software developers can easily turn into code which communicates using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Standard.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37068C-71E1-8A4E-8874-DB7AD7BE9A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27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6" name="Google Shape;304;p31">
            <a:extLst>
              <a:ext uri="{FF2B5EF4-FFF2-40B4-BE49-F238E27FC236}">
                <a16:creationId xmlns:a16="http://schemas.microsoft.com/office/drawing/2014/main" id="{5F2E6067-8B47-3840-B1BC-28BD21BEA76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656" y="59445"/>
            <a:ext cx="28273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5692AD-25A0-A941-849C-699886858BD1}"/>
              </a:ext>
            </a:extLst>
          </p:cNvPr>
          <p:cNvSpPr/>
          <p:nvPr/>
        </p:nvSpPr>
        <p:spPr>
          <a:xfrm>
            <a:off x="8732695" y="6485421"/>
            <a:ext cx="3308983" cy="49244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fr-FR" sz="2400" i="1" dirty="0">
                <a:ln w="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0" dist="50800" dir="3600000" sx="101000" sy="101000" algn="l" rotWithShape="0">
                    <a:prstClr val="black">
                      <a:alpha val="81000"/>
                    </a:prstClr>
                  </a:outerShdw>
                </a:effectLst>
              </a:rPr>
              <a:t>BrAPI 101 Slides, P. </a:t>
            </a:r>
            <a:r>
              <a:rPr lang="fr-FR" sz="2400" i="1" dirty="0" err="1">
                <a:ln w="0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0" dist="50800" dir="3600000" sx="101000" sy="101000" algn="l" rotWithShape="0">
                    <a:prstClr val="black">
                      <a:alpha val="81000"/>
                    </a:prstClr>
                  </a:outerShdw>
                </a:effectLst>
              </a:rPr>
              <a:t>Selby</a:t>
            </a:r>
            <a:endParaRPr lang="fr-FR" sz="2400" i="1" dirty="0">
              <a:ln w="0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127000" dist="50800" dir="3600000" sx="101000" sy="101000" algn="l" rotWithShape="0">
                  <a:prstClr val="black">
                    <a:alpha val="81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63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19AF1-CF3D-3E45-B777-4DA70582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BrAPI</a:t>
            </a:r>
            <a:r>
              <a:rPr lang="fr-FR" dirty="0"/>
              <a:t> data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CDBC-F136-2641-BC36-9EA691137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27" y="885989"/>
            <a:ext cx="11732351" cy="5268987"/>
          </a:xfrm>
        </p:spPr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compliant</a:t>
            </a:r>
            <a:endParaRPr lang="fr-FR" dirty="0"/>
          </a:p>
          <a:p>
            <a:r>
              <a:rPr lang="fr-FR" dirty="0"/>
              <a:t>MIAPPE Investigation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BrAPI</a:t>
            </a:r>
            <a:r>
              <a:rPr lang="fr-FR" dirty="0">
                <a:sym typeface="Wingdings" pitchFamily="2" charset="2"/>
              </a:rPr>
              <a:t> Trial</a:t>
            </a:r>
          </a:p>
          <a:p>
            <a:r>
              <a:rPr lang="fr-FR" dirty="0">
                <a:sym typeface="Wingdings" pitchFamily="2" charset="2"/>
              </a:rPr>
              <a:t>MIAPPE </a:t>
            </a:r>
            <a:r>
              <a:rPr lang="fr-FR" dirty="0" err="1">
                <a:sym typeface="Wingdings" pitchFamily="2" charset="2"/>
              </a:rPr>
              <a:t>Study</a:t>
            </a:r>
            <a:r>
              <a:rPr lang="fr-FR" dirty="0">
                <a:sym typeface="Wingdings" pitchFamily="2" charset="2"/>
              </a:rPr>
              <a:t>  </a:t>
            </a:r>
            <a:r>
              <a:rPr lang="fr-FR" dirty="0" err="1">
                <a:sym typeface="Wingdings" pitchFamily="2" charset="2"/>
              </a:rPr>
              <a:t>BrAPI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Study</a:t>
            </a:r>
            <a:endParaRPr lang="fr-FR" dirty="0"/>
          </a:p>
          <a:p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r>
              <a:rPr lang="fr-FR" dirty="0"/>
              <a:t> </a:t>
            </a:r>
            <a:r>
              <a:rPr lang="fr-FR" dirty="0" err="1"/>
              <a:t>Germplasm</a:t>
            </a:r>
            <a:r>
              <a:rPr lang="fr-FR" dirty="0"/>
              <a:t> MCPD </a:t>
            </a:r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BrAPI</a:t>
            </a:r>
            <a:r>
              <a:rPr lang="fr-FR" dirty="0"/>
              <a:t> calls</a:t>
            </a:r>
          </a:p>
          <a:p>
            <a:r>
              <a:rPr lang="fr-FR" dirty="0"/>
              <a:t>Observation variable </a:t>
            </a:r>
            <a:r>
              <a:rPr lang="fr-FR" dirty="0" err="1"/>
              <a:t>BrAPI</a:t>
            </a:r>
            <a:r>
              <a:rPr lang="fr-FR" dirty="0"/>
              <a:t> calls</a:t>
            </a:r>
          </a:p>
          <a:p>
            <a:r>
              <a:rPr lang="fr-FR" dirty="0" err="1"/>
              <a:t>Datafile</a:t>
            </a:r>
            <a:r>
              <a:rPr lang="fr-FR" dirty="0"/>
              <a:t> or Observation Unit</a:t>
            </a:r>
          </a:p>
        </p:txBody>
      </p:sp>
      <p:pic>
        <p:nvPicPr>
          <p:cNvPr id="4" name="Google Shape;304;p31">
            <a:extLst>
              <a:ext uri="{FF2B5EF4-FFF2-40B4-BE49-F238E27FC236}">
                <a16:creationId xmlns:a16="http://schemas.microsoft.com/office/drawing/2014/main" id="{06D6E14C-3826-9D48-9AD5-E538DCDFEE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656" y="59445"/>
            <a:ext cx="2827337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CCFBC2EE-F2CB-FA42-8C77-21CEEB1CB793}"/>
              </a:ext>
            </a:extLst>
          </p:cNvPr>
          <p:cNvGrpSpPr/>
          <p:nvPr/>
        </p:nvGrpSpPr>
        <p:grpSpPr>
          <a:xfrm>
            <a:off x="6096000" y="3429000"/>
            <a:ext cx="5812473" cy="3242448"/>
            <a:chOff x="4027036" y="2205800"/>
            <a:chExt cx="5812473" cy="3242448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0B27A95-43EC-EA43-87B2-60C1C08A8B38}"/>
                </a:ext>
              </a:extLst>
            </p:cNvPr>
            <p:cNvSpPr/>
            <p:nvPr/>
          </p:nvSpPr>
          <p:spPr>
            <a:xfrm>
              <a:off x="4669301" y="2283139"/>
              <a:ext cx="1788185" cy="811223"/>
            </a:xfrm>
            <a:prstGeom prst="ellipse">
              <a:avLst/>
            </a:prstGeom>
            <a:solidFill>
              <a:srgbClr val="01189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 err="1"/>
                <a:t>Phenotyping</a:t>
              </a:r>
              <a:endParaRPr lang="fr-FR" sz="1600" b="1" u="sng" dirty="0"/>
            </a:p>
            <a:p>
              <a:pPr algn="ctr"/>
              <a:r>
                <a:rPr lang="fr-FR" sz="1600" b="1" u="sng" dirty="0" err="1"/>
                <a:t>Studies</a:t>
              </a:r>
              <a:endParaRPr lang="fr-FR" b="1" u="sng" dirty="0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E5C10CD-1042-D147-BC53-C09D68982EB3}"/>
                </a:ext>
              </a:extLst>
            </p:cNvPr>
            <p:cNvSpPr/>
            <p:nvPr/>
          </p:nvSpPr>
          <p:spPr>
            <a:xfrm>
              <a:off x="7423435" y="2205800"/>
              <a:ext cx="1780093" cy="8474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 err="1"/>
                <a:t>Genotyping</a:t>
              </a:r>
              <a:endParaRPr lang="fr-FR" sz="1600" b="1" u="sng" dirty="0"/>
            </a:p>
            <a:p>
              <a:pPr algn="ctr"/>
              <a:r>
                <a:rPr lang="fr-FR" sz="1600" b="1" u="sng" dirty="0" err="1"/>
                <a:t>Studies</a:t>
              </a:r>
              <a:endParaRPr lang="fr-FR" b="1" u="sng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7854DB0-46ED-984F-92EF-7938BA0B75FF}"/>
                </a:ext>
              </a:extLst>
            </p:cNvPr>
            <p:cNvSpPr/>
            <p:nvPr/>
          </p:nvSpPr>
          <p:spPr>
            <a:xfrm>
              <a:off x="4027036" y="3416022"/>
              <a:ext cx="1782036" cy="9361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/>
                <a:t>Observation </a:t>
              </a:r>
              <a:r>
                <a:rPr lang="fr-FR" sz="1600" b="1" u="sng" dirty="0" err="1"/>
                <a:t>Units</a:t>
              </a:r>
              <a:endParaRPr lang="fr-FR" sz="1600" b="1" u="sng" dirty="0"/>
            </a:p>
            <a:p>
              <a:pPr algn="ctr"/>
              <a:r>
                <a:rPr lang="fr-FR" i="1" dirty="0"/>
                <a:t>(Plants, Plots, …)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2609F763-8B90-B340-AA35-7D94D36F7980}"/>
                </a:ext>
              </a:extLst>
            </p:cNvPr>
            <p:cNvSpPr/>
            <p:nvPr/>
          </p:nvSpPr>
          <p:spPr>
            <a:xfrm>
              <a:off x="5491538" y="2849119"/>
              <a:ext cx="3107342" cy="13190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 err="1"/>
                <a:t>Germplasm</a:t>
              </a:r>
              <a:endParaRPr lang="fr-FR" b="1" u="sng" dirty="0"/>
            </a:p>
            <a:p>
              <a:pPr algn="ctr"/>
              <a:r>
                <a:rPr lang="fr-FR" sz="1200" b="1" i="1" dirty="0"/>
                <a:t>Permanent Unique Identifier (DOI)</a:t>
              </a:r>
            </a:p>
            <a:p>
              <a:pPr algn="ctr"/>
              <a:r>
                <a:rPr lang="fr-FR" sz="1200" b="1" i="1" dirty="0" err="1"/>
                <a:t>AccessionNumber</a:t>
              </a:r>
              <a:endParaRPr lang="fr-FR" sz="1200" b="1" i="1" dirty="0"/>
            </a:p>
            <a:p>
              <a:pPr algn="ctr"/>
              <a:r>
                <a:rPr lang="fr-FR" sz="1200" b="1" i="1" dirty="0"/>
                <a:t>Taxon</a:t>
              </a:r>
            </a:p>
            <a:p>
              <a:pPr algn="ctr"/>
              <a:r>
                <a:rPr lang="fr-FR" sz="1200" b="1" i="1" dirty="0"/>
                <a:t>Institute </a:t>
              </a:r>
              <a:r>
                <a:rPr lang="fr-FR" sz="1200" dirty="0"/>
                <a:t>(</a:t>
              </a:r>
              <a:r>
                <a:rPr lang="fr-FR" sz="1200" dirty="0">
                  <a:sym typeface="Wingdings" pitchFamily="2" charset="2"/>
                </a:rPr>
                <a:t> </a:t>
              </a:r>
              <a:r>
                <a:rPr lang="fr-FR" sz="1200" dirty="0" err="1">
                  <a:sym typeface="Wingdings" pitchFamily="2" charset="2"/>
                </a:rPr>
                <a:t>Namespace</a:t>
              </a:r>
              <a:r>
                <a:rPr lang="fr-FR" sz="1200" dirty="0">
                  <a:sym typeface="Wingdings" pitchFamily="2" charset="2"/>
                </a:rPr>
                <a:t>)</a:t>
              </a:r>
              <a:endParaRPr lang="fr-FR" sz="1200" dirty="0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CF19F72-F660-1142-B0F0-E56B3F5EB888}"/>
                </a:ext>
              </a:extLst>
            </p:cNvPr>
            <p:cNvSpPr/>
            <p:nvPr/>
          </p:nvSpPr>
          <p:spPr>
            <a:xfrm>
              <a:off x="4794103" y="4275670"/>
              <a:ext cx="1663383" cy="796409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/>
                <a:t>Observations</a:t>
              </a:r>
            </a:p>
            <a:p>
              <a:pPr algn="ctr"/>
              <a:r>
                <a:rPr lang="fr-FR" i="1" dirty="0"/>
                <a:t>(</a:t>
              </a:r>
              <a:r>
                <a:rPr lang="fr-FR" i="1" dirty="0" err="1"/>
                <a:t>Env</a:t>
              </a:r>
              <a:r>
                <a:rPr lang="fr-FR" i="1" dirty="0"/>
                <a:t>, </a:t>
              </a:r>
              <a:r>
                <a:rPr lang="fr-FR" i="1" dirty="0" err="1"/>
                <a:t>Pheno</a:t>
              </a:r>
              <a:r>
                <a:rPr lang="fr-FR" i="1" dirty="0"/>
                <a:t>, …)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F8D8E3C-9EA6-E449-B001-86552B1168C7}"/>
                </a:ext>
              </a:extLst>
            </p:cNvPr>
            <p:cNvSpPr/>
            <p:nvPr/>
          </p:nvSpPr>
          <p:spPr>
            <a:xfrm>
              <a:off x="6271048" y="4352215"/>
              <a:ext cx="2756866" cy="1096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600" b="1" u="sng" dirty="0"/>
                <a:t>Observation Variables</a:t>
              </a:r>
              <a:endParaRPr lang="fr-FR" b="1" u="sng" dirty="0"/>
            </a:p>
            <a:p>
              <a:pPr algn="ctr"/>
              <a:r>
                <a:rPr lang="fr-FR" sz="1200" b="1" i="1" dirty="0"/>
                <a:t>Trait</a:t>
              </a:r>
            </a:p>
            <a:p>
              <a:pPr algn="ctr"/>
              <a:r>
                <a:rPr lang="fr-FR" sz="1200" b="1" i="1" dirty="0" err="1"/>
                <a:t>Methode</a:t>
              </a:r>
              <a:endParaRPr lang="fr-FR" sz="1200" b="1" i="1" dirty="0"/>
            </a:p>
            <a:p>
              <a:pPr algn="ctr"/>
              <a:r>
                <a:rPr lang="fr-FR" sz="1200" b="1" i="1" dirty="0" err="1"/>
                <a:t>Scale</a:t>
              </a:r>
              <a:endParaRPr lang="fr-FR" sz="1200" dirty="0"/>
            </a:p>
          </p:txBody>
        </p:sp>
        <p:pic>
          <p:nvPicPr>
            <p:cNvPr id="11" name="Google Shape;430;p41" descr="http://www.cropontology.org/images/Crop_Ontology_logo.png">
              <a:extLst>
                <a:ext uri="{FF2B5EF4-FFF2-40B4-BE49-F238E27FC236}">
                  <a16:creationId xmlns:a16="http://schemas.microsoft.com/office/drawing/2014/main" id="{9239D761-60F1-C844-BE16-73D018C2697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2215" y="4907984"/>
              <a:ext cx="927294" cy="328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DDD86B8-025E-D64B-920C-840EA549A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895409">
              <a:off x="7659872" y="2890072"/>
              <a:ext cx="412978" cy="24778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80BE00BB-80D0-2849-AC88-32F58FE5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078644">
              <a:off x="5934737" y="2913577"/>
              <a:ext cx="417056" cy="250234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103AEB5-EE6C-7946-8552-52720EB9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469" y="4335741"/>
              <a:ext cx="392731" cy="235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491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D5E618-25B2-924E-B315-5A894F6B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repositories</a:t>
            </a:r>
            <a:r>
              <a:rPr lang="fr-FR" dirty="0"/>
              <a:t> &amp; Data </a:t>
            </a:r>
            <a:r>
              <a:rPr lang="fr-FR" dirty="0" err="1"/>
              <a:t>portals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251BF6-C5CB-9B47-87E2-719C95AAC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National data </a:t>
            </a:r>
            <a:r>
              <a:rPr lang="fr-FR" dirty="0" err="1"/>
              <a:t>repositories</a:t>
            </a:r>
            <a:r>
              <a:rPr lang="fr-FR" dirty="0"/>
              <a:t> </a:t>
            </a:r>
            <a:r>
              <a:rPr lang="fr-FR" dirty="0" err="1"/>
              <a:t>opened</a:t>
            </a:r>
            <a:r>
              <a:rPr lang="fr-FR" dirty="0"/>
              <a:t> for </a:t>
            </a:r>
            <a:r>
              <a:rPr lang="fr-FR" dirty="0" err="1"/>
              <a:t>collaborators</a:t>
            </a:r>
            <a:endParaRPr lang="fr-FR" dirty="0"/>
          </a:p>
          <a:p>
            <a:pPr lvl="1"/>
            <a:r>
              <a:rPr lang="fr-FR" dirty="0"/>
              <a:t>GnpIS/</a:t>
            </a:r>
            <a:r>
              <a:rPr lang="fr-FR" dirty="0" err="1"/>
              <a:t>data.inrae.fr</a:t>
            </a:r>
            <a:endParaRPr lang="fr-FR" dirty="0"/>
          </a:p>
          <a:p>
            <a:pPr lvl="2"/>
            <a:r>
              <a:rPr lang="fr-FR" dirty="0">
                <a:hlinkClick r:id="rId2"/>
              </a:rPr>
              <a:t>https://urgi.versailles.inra.fr/Data/Phenotyping/Data-submission</a:t>
            </a:r>
            <a:endParaRPr lang="fr-FR" dirty="0"/>
          </a:p>
          <a:p>
            <a:pPr lvl="1"/>
            <a:r>
              <a:rPr lang="fr-FR" dirty="0" err="1"/>
              <a:t>eDal</a:t>
            </a:r>
            <a:r>
              <a:rPr lang="fr-FR" dirty="0"/>
              <a:t>!-PGP</a:t>
            </a:r>
          </a:p>
          <a:p>
            <a:pPr lvl="2"/>
            <a:r>
              <a:rPr lang="fr-FR" dirty="0">
                <a:hlinkClick r:id="rId3"/>
              </a:rPr>
              <a:t>https://edal-pgp.ipk-gatersleben.de/</a:t>
            </a:r>
            <a:endParaRPr lang="fr-FR" dirty="0"/>
          </a:p>
          <a:p>
            <a:pPr lvl="1"/>
            <a:r>
              <a:rPr lang="fr-FR" dirty="0" err="1"/>
              <a:t>BrAPI</a:t>
            </a:r>
            <a:r>
              <a:rPr lang="fr-FR" dirty="0"/>
              <a:t> </a:t>
            </a:r>
            <a:r>
              <a:rPr lang="fr-FR" dirty="0" err="1"/>
              <a:t>compliant</a:t>
            </a:r>
            <a:r>
              <a:rPr lang="fr-FR" dirty="0"/>
              <a:t> </a:t>
            </a:r>
            <a:r>
              <a:rPr lang="fr-FR" dirty="0" err="1"/>
              <a:t>databases</a:t>
            </a:r>
            <a:endParaRPr lang="fr-FR" dirty="0"/>
          </a:p>
          <a:p>
            <a:pPr lvl="2"/>
            <a:r>
              <a:rPr lang="fr-FR" dirty="0">
                <a:hlinkClick r:id="rId4"/>
              </a:rPr>
              <a:t>https://www.brapi.org/servers</a:t>
            </a:r>
            <a:endParaRPr lang="fr-FR" dirty="0"/>
          </a:p>
          <a:p>
            <a:pPr lvl="1"/>
            <a:r>
              <a:rPr lang="fr-FR" dirty="0"/>
              <a:t>Emphasis </a:t>
            </a:r>
            <a:r>
              <a:rPr lang="fr-FR" dirty="0" err="1"/>
              <a:t>databases</a:t>
            </a:r>
            <a:endParaRPr lang="fr-FR" dirty="0"/>
          </a:p>
          <a:p>
            <a:pPr lvl="2"/>
            <a:r>
              <a:rPr lang="fr-FR" dirty="0"/>
              <a:t>PHIS, PIPPA, …</a:t>
            </a:r>
          </a:p>
          <a:p>
            <a:r>
              <a:rPr lang="fr-FR" dirty="0"/>
              <a:t>Data </a:t>
            </a:r>
            <a:r>
              <a:rPr lang="fr-FR"/>
              <a:t>portals</a:t>
            </a:r>
            <a:endParaRPr lang="fr-FR" dirty="0"/>
          </a:p>
          <a:p>
            <a:pPr lvl="1"/>
            <a:r>
              <a:rPr lang="fr-FR" dirty="0" err="1"/>
              <a:t>Search</a:t>
            </a:r>
            <a:r>
              <a:rPr lang="fr-FR" dirty="0"/>
              <a:t> over </a:t>
            </a:r>
            <a:r>
              <a:rPr lang="fr-FR" dirty="0" err="1"/>
              <a:t>reporitories</a:t>
            </a:r>
            <a:r>
              <a:rPr lang="fr-FR" dirty="0"/>
              <a:t> all over the world</a:t>
            </a:r>
          </a:p>
          <a:p>
            <a:pPr lvl="1"/>
            <a:r>
              <a:rPr lang="fr-FR" dirty="0">
                <a:hlinkClick r:id="rId5"/>
              </a:rPr>
              <a:t>https://urgi.versailles.inra.fr/faidare/</a:t>
            </a:r>
            <a:endParaRPr lang="fr-FR" dirty="0"/>
          </a:p>
          <a:p>
            <a:pPr lvl="1"/>
            <a:r>
              <a:rPr lang="fr-FR" dirty="0">
                <a:hlinkClick r:id="rId6"/>
              </a:rPr>
              <a:t>http://wheatis.org/Search.php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024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Plant Phenotyping standards: WHY 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3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015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3215680" y="0"/>
            <a:ext cx="6995120" cy="9087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dk2"/>
              </a:buClr>
              <a:buSzPts val="3200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MIAPPE File Archive</a:t>
            </a:r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body" idx="1"/>
          </p:nvPr>
        </p:nvSpPr>
        <p:spPr>
          <a:xfrm>
            <a:off x="1524000" y="1124745"/>
            <a:ext cx="4644008" cy="50014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ts val="2220"/>
              <a:buFont typeface="Arial"/>
              <a:buChar char="•"/>
            </a:pPr>
            <a:r>
              <a:rPr lang="en-US" sz="222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ISA Tab for Phenotyping</a:t>
            </a:r>
            <a:endParaRPr dirty="0"/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Investigation/Study/Assay</a:t>
            </a:r>
            <a:endParaRPr dirty="0"/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Zip Archive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MIAPPE Metadata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Raw data 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CSV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Images or binary files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Reference to image archive (URI/URL)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Elaborated data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CSV</a:t>
            </a:r>
            <a:endParaRPr dirty="0"/>
          </a:p>
          <a:p>
            <a:pPr lvl="3">
              <a:lnSpc>
                <a:spcPct val="80000"/>
              </a:lnSpc>
              <a:spcBef>
                <a:spcPts val="259"/>
              </a:spcBef>
              <a:buClr>
                <a:schemeClr val="dk2"/>
              </a:buClr>
              <a:buSzPts val="1295"/>
              <a:buFont typeface="Arial"/>
              <a:buChar char="–"/>
            </a:pPr>
            <a:r>
              <a:rPr lang="en-US" sz="1295" dirty="0">
                <a:latin typeface="Calibri"/>
                <a:ea typeface="Calibri"/>
                <a:cs typeface="Calibri"/>
                <a:sym typeface="Calibri"/>
              </a:rPr>
              <a:t>Provenance</a:t>
            </a:r>
            <a:endParaRPr dirty="0"/>
          </a:p>
          <a:p>
            <a:pPr marL="342900" indent="-342900">
              <a:lnSpc>
                <a:spcPct val="80000"/>
              </a:lnSpc>
              <a:spcBef>
                <a:spcPts val="444"/>
              </a:spcBef>
              <a:buClr>
                <a:schemeClr val="dk2"/>
              </a:buClr>
              <a:buSzPts val="2220"/>
              <a:buFont typeface="Arial"/>
              <a:buChar char="•"/>
            </a:pPr>
            <a:r>
              <a:rPr lang="en-US" sz="222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and improvements</a:t>
            </a:r>
            <a:endParaRPr dirty="0"/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File and metadata curation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Elixir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 err="1">
                <a:latin typeface="Calibri"/>
                <a:ea typeface="Calibri"/>
                <a:cs typeface="Calibri"/>
                <a:sym typeface="Calibri"/>
              </a:rPr>
              <a:t>Célia</a:t>
            </a: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 Miguel &amp; Anne Françoise Adam </a:t>
            </a:r>
            <a:r>
              <a:rPr lang="en-US" sz="1480" dirty="0" err="1">
                <a:latin typeface="Calibri"/>
                <a:ea typeface="Calibri"/>
                <a:cs typeface="Calibri"/>
                <a:sym typeface="Calibri"/>
              </a:rPr>
              <a:t>Blondon</a:t>
            </a:r>
            <a:endParaRPr sz="1480" dirty="0">
              <a:latin typeface="Calibri"/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80000"/>
              </a:lnSpc>
              <a:spcBef>
                <a:spcPts val="370"/>
              </a:spcBef>
              <a:buClr>
                <a:schemeClr val="dk2"/>
              </a:buClr>
              <a:buSzPts val="833"/>
              <a:buFont typeface="Noto Sans Symbols"/>
              <a:buChar char="◆"/>
            </a:pPr>
            <a:r>
              <a:rPr lang="en-US" sz="1850" dirty="0" err="1">
                <a:latin typeface="Calibri"/>
                <a:ea typeface="Calibri"/>
                <a:cs typeface="Calibri"/>
                <a:sym typeface="Calibri"/>
              </a:rPr>
              <a:t>BrAPI</a:t>
            </a: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1850" dirty="0" err="1">
                <a:latin typeface="Calibri"/>
                <a:ea typeface="Calibri"/>
                <a:cs typeface="Calibri"/>
                <a:sym typeface="Calibri"/>
              </a:rPr>
              <a:t>IsaTab</a:t>
            </a:r>
            <a:r>
              <a:rPr lang="en-US" sz="1850" dirty="0">
                <a:latin typeface="Calibri"/>
                <a:ea typeface="Calibri"/>
                <a:cs typeface="Calibri"/>
                <a:sym typeface="Calibri"/>
              </a:rPr>
              <a:t> portable tool </a:t>
            </a:r>
            <a:endParaRPr dirty="0"/>
          </a:p>
          <a:p>
            <a:pPr lvl="2">
              <a:lnSpc>
                <a:spcPct val="80000"/>
              </a:lnSpc>
              <a:spcBef>
                <a:spcPts val="296"/>
              </a:spcBef>
              <a:buClr>
                <a:schemeClr val="dk2"/>
              </a:buClr>
              <a:buSzPts val="1480"/>
              <a:buFont typeface="Arial"/>
              <a:buChar char="•"/>
            </a:pPr>
            <a:r>
              <a:rPr lang="en-US" sz="1480" dirty="0">
                <a:latin typeface="Calibri"/>
                <a:ea typeface="Calibri"/>
                <a:cs typeface="Calibri"/>
                <a:sym typeface="Calibri"/>
              </a:rPr>
              <a:t>Elixir implementation study for MIAPPE Validation</a:t>
            </a:r>
            <a:endParaRPr dirty="0"/>
          </a:p>
        </p:txBody>
      </p:sp>
      <p:pic>
        <p:nvPicPr>
          <p:cNvPr id="279" name="Google Shape;279;p28"/>
          <p:cNvPicPr preferRelativeResize="0"/>
          <p:nvPr/>
        </p:nvPicPr>
        <p:blipFill rotWithShape="1">
          <a:blip r:embed="rId3">
            <a:alphaModFix/>
          </a:blip>
          <a:srcRect r="3247"/>
          <a:stretch/>
        </p:blipFill>
        <p:spPr>
          <a:xfrm>
            <a:off x="6266823" y="980728"/>
            <a:ext cx="4310449" cy="504090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9120337" y="2636912"/>
            <a:ext cx="126457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files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algn="ctr"/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 txBox="1">
            <a:spLocks noGrp="1"/>
          </p:cNvSpPr>
          <p:nvPr>
            <p:ph type="dt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ldNum" idx="12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30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0361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xfrm>
            <a:off x="3215680" y="0"/>
            <a:ext cx="6995120" cy="9087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dk2"/>
              </a:buClr>
              <a:buSzPts val="3200"/>
              <a:buNone/>
            </a:pPr>
            <a:r>
              <a:rPr lang="en-US" sz="32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MIAPPE File: Poplar Phenology dataset  </a:t>
            </a:r>
            <a:endParaRPr dirty="0"/>
          </a:p>
        </p:txBody>
      </p:sp>
      <p:sp>
        <p:nvSpPr>
          <p:cNvPr id="288" name="Google Shape;288;p29"/>
          <p:cNvSpPr txBox="1">
            <a:spLocks noGrp="1"/>
          </p:cNvSpPr>
          <p:nvPr>
            <p:ph type="body" idx="1"/>
          </p:nvPr>
        </p:nvSpPr>
        <p:spPr>
          <a:xfrm>
            <a:off x="377825" y="1051283"/>
            <a:ext cx="4239145" cy="50014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Zip archive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investigation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i_Investigation.txt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initial file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Studies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s_*.txt file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level per study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a_*.txt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trait definition file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 ontology format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T_*.txt files</a:t>
            </a:r>
          </a:p>
          <a:p>
            <a:pPr marL="342900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data files</a:t>
            </a:r>
          </a:p>
          <a:p>
            <a:pPr marL="914360" lvl="1" indent="-342900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D_*.txt file</a:t>
            </a:r>
          </a:p>
        </p:txBody>
      </p:sp>
      <p:sp>
        <p:nvSpPr>
          <p:cNvPr id="289" name="Google Shape;289;p29"/>
          <p:cNvSpPr txBox="1">
            <a:spLocks noGrp="1"/>
          </p:cNvSpPr>
          <p:nvPr>
            <p:ph type="dt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9"/>
          <p:cNvSpPr txBox="1">
            <a:spLocks noGrp="1"/>
          </p:cNvSpPr>
          <p:nvPr>
            <p:ph type="sldNum" idx="12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31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171698-ED92-3F45-9050-A26FACB3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01" y="1124743"/>
            <a:ext cx="7403899" cy="39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4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665F851D-2CBD-2B49-84A0-101E41244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6E9EBD-AE26-0B42-8BB4-0594D00F2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3248862"/>
          </a:xfrm>
        </p:spPr>
        <p:txBody>
          <a:bodyPr>
            <a:normAutofit/>
          </a:bodyPr>
          <a:lstStyle/>
          <a:p>
            <a:r>
              <a:rPr lang="en-GB" dirty="0"/>
              <a:t>Plant Phenotyping standards</a:t>
            </a:r>
          </a:p>
          <a:p>
            <a:r>
              <a:rPr lang="en-GB" dirty="0"/>
              <a:t>MIAPPE overview</a:t>
            </a:r>
          </a:p>
          <a:p>
            <a:r>
              <a:rPr lang="en-GB" dirty="0"/>
              <a:t>MIAPPE for </a:t>
            </a:r>
            <a:r>
              <a:rPr lang="en-GB" dirty="0" err="1"/>
              <a:t>omic</a:t>
            </a:r>
            <a:r>
              <a:rPr lang="en-GB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611584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EB0512-F4B5-F04C-AE4E-3CAC900D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Information About a plant Phenotyping </a:t>
            </a:r>
            <a:r>
              <a:rPr lang="en-US" dirty="0" err="1"/>
              <a:t>ExperIMent</a:t>
            </a:r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5A0E8E-3D68-8149-A91E-943395C1D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MIAPPE </a:t>
            </a:r>
            <a:r>
              <a:rPr lang="fr-FR" dirty="0" err="1"/>
              <a:t>Overview</a:t>
            </a:r>
            <a:r>
              <a:rPr lang="fr-FR" dirty="0"/>
              <a:t> and use cases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DFAF31-FE12-DF42-8A23-AE796BF1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66" y="3004192"/>
            <a:ext cx="6874933" cy="37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70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1425283" y="170750"/>
            <a:ext cx="9569575" cy="10049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425284" y="1910465"/>
            <a:ext cx="9569575" cy="369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Two examples to illustrate how to capture important information about the phenotyping experiments: </a:t>
            </a:r>
            <a:endParaRPr sz="20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MAIZE: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	Millet </a:t>
            </a:r>
            <a:r>
              <a:rPr lang="en-GB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2019 (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GB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doi.org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/10.15454/IASSTN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A multi-site experiment in a network of European fields for assessing the maize yield response to environmental scenarios.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POPLAR: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	</a:t>
            </a:r>
            <a:r>
              <a:rPr lang="en-GB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 (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http://dx.doi.org/10.1186/1471-2229-12-173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Integrating genome annotation and QTL position to identify candidate genes for productivity, architecture and water-use efficiency in Populus </a:t>
            </a:r>
            <a:r>
              <a:rPr lang="en-GB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spp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1FD8CA-1EB0-3D40-B390-CF416477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Capturing</a:t>
            </a:r>
            <a:r>
              <a:rPr lang="fr-FR" dirty="0"/>
              <a:t> important information about </a:t>
            </a:r>
            <a:r>
              <a:rPr lang="fr-FR" dirty="0" err="1"/>
              <a:t>phenotyping</a:t>
            </a:r>
            <a:r>
              <a:rPr lang="fr-FR" dirty="0"/>
              <a:t> </a:t>
            </a:r>
            <a:r>
              <a:rPr lang="fr-FR" dirty="0" err="1"/>
              <a:t>experiments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MIAPPE standard</a:t>
            </a:r>
          </a:p>
        </p:txBody>
      </p:sp>
    </p:spTree>
    <p:extLst>
      <p:ext uri="{BB962C8B-B14F-4D97-AF65-F5344CB8AC3E}">
        <p14:creationId xmlns:p14="http://schemas.microsoft.com/office/powerpoint/2010/main" val="279923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1289385" y="170748"/>
            <a:ext cx="9705473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Millet et al 2019 [1] - </a:t>
            </a:r>
            <a:r>
              <a:rPr lang="en-GB" sz="28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Material&amp;methods</a:t>
            </a: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section on phenotyping experiments</a:t>
            </a: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1289385" y="1124855"/>
            <a:ext cx="10902615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panel of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256 maize hybrids 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 grown with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water regimes 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(irrigated or rainfed). </a:t>
            </a: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seven fields in 2012 and 2013, plus one site in Chile in 2013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resulted in 29 experiments defined as the combination of one year, one site and one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regime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with two and three </a:t>
            </a:r>
            <a:r>
              <a:rPr lang="en-GB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repetitions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rainfed and irrigated treatments, respectively. </a:t>
            </a: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/>
              <a:t>A </a:t>
            </a:r>
            <a:r>
              <a:rPr lang="fr-FR" sz="2000" dirty="0" err="1"/>
              <a:t>detailed</a:t>
            </a:r>
            <a:r>
              <a:rPr lang="fr-FR" sz="2000" dirty="0"/>
              <a:t> </a:t>
            </a:r>
            <a:r>
              <a:rPr lang="fr-FR" sz="2000" b="1" dirty="0" err="1"/>
              <a:t>environmental</a:t>
            </a:r>
            <a:r>
              <a:rPr lang="fr-FR" sz="2000" b="1" dirty="0"/>
              <a:t> </a:t>
            </a:r>
            <a:r>
              <a:rPr lang="fr-FR" sz="2000" b="1" dirty="0" err="1"/>
              <a:t>characterisation</a:t>
            </a:r>
            <a:r>
              <a:rPr lang="fr-FR" sz="2000" b="1" dirty="0"/>
              <a:t>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carried</a:t>
            </a:r>
            <a:r>
              <a:rPr lang="fr-FR" sz="2000" dirty="0"/>
              <a:t> out,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hourly</a:t>
            </a:r>
            <a:r>
              <a:rPr lang="fr-FR" sz="2000" dirty="0"/>
              <a:t> records of </a:t>
            </a:r>
            <a:r>
              <a:rPr lang="fr-FR" sz="2000" dirty="0" err="1"/>
              <a:t>micrometeorological</a:t>
            </a:r>
            <a:r>
              <a:rPr lang="fr-FR" sz="2000" dirty="0"/>
              <a:t> data and </a:t>
            </a:r>
            <a:r>
              <a:rPr lang="fr-FR" sz="2000" dirty="0" err="1"/>
              <a:t>soil</a:t>
            </a:r>
            <a:r>
              <a:rPr lang="fr-FR" sz="2000" dirty="0"/>
              <a:t> water </a:t>
            </a:r>
            <a:r>
              <a:rPr lang="fr-FR" sz="2000" dirty="0" err="1"/>
              <a:t>status</a:t>
            </a:r>
            <a:r>
              <a:rPr lang="fr-FR" sz="2000" dirty="0"/>
              <a:t>, and </a:t>
            </a:r>
            <a:r>
              <a:rPr lang="fr-FR" sz="2000" dirty="0" err="1"/>
              <a:t>associated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precise</a:t>
            </a:r>
            <a:r>
              <a:rPr lang="fr-FR" sz="2000" dirty="0"/>
              <a:t> </a:t>
            </a:r>
            <a:r>
              <a:rPr lang="fr-FR" sz="2000" dirty="0" err="1"/>
              <a:t>measurement</a:t>
            </a:r>
            <a:r>
              <a:rPr lang="fr-FR" sz="2000" dirty="0"/>
              <a:t> of </a:t>
            </a:r>
            <a:r>
              <a:rPr lang="fr-FR" sz="2000" dirty="0" err="1"/>
              <a:t>phenology</a:t>
            </a:r>
            <a:r>
              <a:rPr lang="fr-FR" sz="2000" dirty="0"/>
              <a:t>.</a:t>
            </a:r>
          </a:p>
          <a:p>
            <a:pPr marL="285750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/>
              <a:t>« </a:t>
            </a:r>
            <a:r>
              <a:rPr lang="fr-FR" sz="2000" b="1" dirty="0" err="1"/>
              <a:t>grain.yield</a:t>
            </a:r>
            <a:r>
              <a:rPr lang="fr-FR" sz="2000" dirty="0"/>
              <a:t>»: </a:t>
            </a:r>
            <a:r>
              <a:rPr lang="fr-FR" sz="2000" dirty="0" err="1"/>
              <a:t>yiel</a:t>
            </a:r>
            <a:r>
              <a:rPr lang="fr-FR" sz="2000" dirty="0"/>
              <a:t> </a:t>
            </a:r>
            <a:r>
              <a:rPr lang="fr-FR" sz="2000" dirty="0" err="1"/>
              <a:t>adjusted</a:t>
            </a:r>
            <a:r>
              <a:rPr lang="fr-FR" sz="2000" dirty="0"/>
              <a:t> at 15% grain </a:t>
            </a:r>
            <a:r>
              <a:rPr lang="fr-FR" sz="2000" dirty="0" err="1"/>
              <a:t>moisture</a:t>
            </a:r>
            <a:r>
              <a:rPr lang="fr-FR" sz="2000" dirty="0"/>
              <a:t>, in ton per hectare (</a:t>
            </a:r>
            <a:r>
              <a:rPr lang="fr-FR" sz="2000" dirty="0" err="1"/>
              <a:t>t</a:t>
            </a:r>
            <a:r>
              <a:rPr lang="fr-FR" sz="2000" dirty="0"/>
              <a:t> ha-1). «</a:t>
            </a:r>
            <a:r>
              <a:rPr lang="fr-FR" sz="2000" b="1" dirty="0" err="1"/>
              <a:t>grain.number</a:t>
            </a:r>
            <a:r>
              <a:rPr lang="fr-FR" sz="2000" dirty="0"/>
              <a:t>»: </a:t>
            </a:r>
            <a:r>
              <a:rPr lang="fr-FR" sz="2000" dirty="0" err="1"/>
              <a:t>number</a:t>
            </a:r>
            <a:r>
              <a:rPr lang="fr-FR" sz="2000" dirty="0"/>
              <a:t> of grain per square </a:t>
            </a:r>
            <a:r>
              <a:rPr lang="fr-FR" sz="2000" dirty="0" err="1"/>
              <a:t>meter</a:t>
            </a:r>
            <a:r>
              <a:rPr lang="fr-FR" sz="2000" dirty="0"/>
              <a:t>. «</a:t>
            </a:r>
            <a:r>
              <a:rPr lang="fr-FR" sz="2000" b="1" dirty="0" err="1"/>
              <a:t>grain.weight</a:t>
            </a:r>
            <a:r>
              <a:rPr lang="fr-FR" sz="2000" dirty="0"/>
              <a:t>»: </a:t>
            </a:r>
            <a:r>
              <a:rPr lang="fr-FR" sz="2000" dirty="0" err="1"/>
              <a:t>individual</a:t>
            </a:r>
            <a:r>
              <a:rPr lang="fr-FR" sz="2000" dirty="0"/>
              <a:t> grain </a:t>
            </a:r>
            <a:r>
              <a:rPr lang="fr-FR" sz="2000" dirty="0" err="1"/>
              <a:t>weight</a:t>
            </a:r>
            <a:r>
              <a:rPr lang="fr-FR" sz="2000" dirty="0"/>
              <a:t> (mg). «</a:t>
            </a:r>
            <a:r>
              <a:rPr lang="fr-FR" sz="2000" b="1" dirty="0" err="1"/>
              <a:t>anthesis</a:t>
            </a:r>
            <a:r>
              <a:rPr lang="fr-FR" sz="2000" dirty="0"/>
              <a:t>»: male </a:t>
            </a:r>
            <a:r>
              <a:rPr lang="fr-FR" sz="2000" dirty="0" err="1"/>
              <a:t>flowering</a:t>
            </a:r>
            <a:r>
              <a:rPr lang="fr-FR" sz="2000" dirty="0"/>
              <a:t> (pollen shed), in thermal time </a:t>
            </a:r>
            <a:r>
              <a:rPr lang="fr-FR" sz="2000" dirty="0" err="1"/>
              <a:t>cumulated</a:t>
            </a:r>
            <a:r>
              <a:rPr lang="fr-FR" sz="2000" dirty="0"/>
              <a:t> </a:t>
            </a:r>
            <a:r>
              <a:rPr lang="fr-FR" sz="2000" dirty="0" err="1"/>
              <a:t>since</a:t>
            </a:r>
            <a:r>
              <a:rPr lang="fr-FR" sz="2000" dirty="0"/>
              <a:t> </a:t>
            </a:r>
            <a:r>
              <a:rPr lang="fr-FR" sz="2000" dirty="0" err="1"/>
              <a:t>emergence</a:t>
            </a:r>
            <a:r>
              <a:rPr lang="fr-FR" sz="2000" dirty="0"/>
              <a:t> (d20°C). «</a:t>
            </a:r>
            <a:r>
              <a:rPr lang="fr-FR" sz="2000" b="1" dirty="0" err="1"/>
              <a:t>silking</a:t>
            </a:r>
            <a:r>
              <a:rPr lang="fr-FR" sz="2000" dirty="0"/>
              <a:t>»: </a:t>
            </a:r>
            <a:r>
              <a:rPr lang="fr-FR" sz="2000" dirty="0" err="1"/>
              <a:t>female</a:t>
            </a:r>
            <a:r>
              <a:rPr lang="fr-FR" sz="2000" dirty="0"/>
              <a:t> </a:t>
            </a:r>
            <a:r>
              <a:rPr lang="fr-FR" sz="2000" dirty="0" err="1"/>
              <a:t>flowering</a:t>
            </a:r>
            <a:r>
              <a:rPr lang="fr-FR" sz="2000" dirty="0"/>
              <a:t> (</a:t>
            </a:r>
            <a:r>
              <a:rPr lang="fr-FR" sz="2000" dirty="0" err="1"/>
              <a:t>silking</a:t>
            </a:r>
            <a:r>
              <a:rPr lang="fr-FR" sz="2000" dirty="0"/>
              <a:t> </a:t>
            </a:r>
            <a:r>
              <a:rPr lang="fr-FR" sz="2000" dirty="0" err="1"/>
              <a:t>emergence</a:t>
            </a:r>
            <a:r>
              <a:rPr lang="fr-FR" sz="2000" dirty="0"/>
              <a:t>), in thermal time </a:t>
            </a:r>
            <a:r>
              <a:rPr lang="fr-FR" sz="2000" dirty="0" err="1"/>
              <a:t>cumulated</a:t>
            </a:r>
            <a:r>
              <a:rPr lang="fr-FR" sz="2000" dirty="0"/>
              <a:t> </a:t>
            </a:r>
            <a:r>
              <a:rPr lang="fr-FR" sz="2000" dirty="0" err="1"/>
              <a:t>since</a:t>
            </a:r>
            <a:r>
              <a:rPr lang="fr-FR" sz="2000" dirty="0"/>
              <a:t> </a:t>
            </a:r>
            <a:r>
              <a:rPr lang="fr-FR" sz="2000" dirty="0" err="1"/>
              <a:t>emergence</a:t>
            </a:r>
            <a:r>
              <a:rPr lang="fr-FR" sz="2000" dirty="0"/>
              <a:t> (d20°C). «</a:t>
            </a:r>
            <a:r>
              <a:rPr lang="fr-FR" sz="2000" b="1" dirty="0" err="1"/>
              <a:t>plant.height</a:t>
            </a:r>
            <a:r>
              <a:rPr lang="fr-FR" sz="2000" dirty="0"/>
              <a:t>»: plant </a:t>
            </a:r>
            <a:r>
              <a:rPr lang="fr-FR" sz="2000" dirty="0" err="1"/>
              <a:t>height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ground</a:t>
            </a:r>
            <a:r>
              <a:rPr lang="fr-FR" sz="2000" dirty="0"/>
              <a:t> </a:t>
            </a:r>
            <a:r>
              <a:rPr lang="fr-FR" sz="2000" dirty="0" err="1"/>
              <a:t>level</a:t>
            </a:r>
            <a:r>
              <a:rPr lang="fr-FR" sz="2000" dirty="0"/>
              <a:t> to the base of the flag </a:t>
            </a:r>
            <a:r>
              <a:rPr lang="fr-FR" sz="2000" dirty="0" err="1"/>
              <a:t>leaf</a:t>
            </a:r>
            <a:r>
              <a:rPr lang="fr-FR" sz="2000" dirty="0"/>
              <a:t> (</a:t>
            </a:r>
            <a:r>
              <a:rPr lang="fr-FR" sz="2000" dirty="0" err="1"/>
              <a:t>highest</a:t>
            </a:r>
            <a:r>
              <a:rPr lang="fr-FR" sz="2000" dirty="0"/>
              <a:t>) </a:t>
            </a:r>
            <a:r>
              <a:rPr lang="fr-FR" sz="2000" dirty="0" err="1"/>
              <a:t>leaf</a:t>
            </a:r>
            <a:r>
              <a:rPr lang="fr-FR" sz="2000" dirty="0"/>
              <a:t> (cm). «</a:t>
            </a:r>
            <a:r>
              <a:rPr lang="fr-FR" sz="2000" b="1" dirty="0" err="1"/>
              <a:t>tassel.height</a:t>
            </a:r>
            <a:r>
              <a:rPr lang="fr-FR" sz="2000" dirty="0"/>
              <a:t>»: plant </a:t>
            </a:r>
            <a:r>
              <a:rPr lang="fr-FR" sz="2000" dirty="0" err="1"/>
              <a:t>height</a:t>
            </a:r>
            <a:r>
              <a:rPr lang="fr-FR" sz="2000" dirty="0"/>
              <a:t> 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tassel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ground</a:t>
            </a:r>
            <a:r>
              <a:rPr lang="fr-FR" sz="2000" dirty="0"/>
              <a:t> </a:t>
            </a:r>
            <a:r>
              <a:rPr lang="fr-FR" sz="2000" dirty="0" err="1"/>
              <a:t>level</a:t>
            </a:r>
            <a:r>
              <a:rPr lang="fr-FR" sz="2000" dirty="0"/>
              <a:t> to the </a:t>
            </a:r>
            <a:r>
              <a:rPr lang="fr-FR" sz="2000" dirty="0" err="1"/>
              <a:t>highest</a:t>
            </a:r>
            <a:r>
              <a:rPr lang="fr-FR" sz="2000" dirty="0"/>
              <a:t> point of the </a:t>
            </a:r>
            <a:r>
              <a:rPr lang="fr-FR" sz="2000" dirty="0" err="1"/>
              <a:t>tassel</a:t>
            </a:r>
            <a:r>
              <a:rPr lang="fr-FR" sz="2000" dirty="0"/>
              <a:t> (cm). «</a:t>
            </a:r>
            <a:r>
              <a:rPr lang="fr-FR" sz="2000" b="1" dirty="0" err="1"/>
              <a:t>ear.height</a:t>
            </a:r>
            <a:r>
              <a:rPr lang="fr-FR" sz="2000" dirty="0"/>
              <a:t>»: </a:t>
            </a:r>
            <a:r>
              <a:rPr lang="fr-FR" sz="2000" dirty="0" err="1"/>
              <a:t>ear</a:t>
            </a:r>
            <a:r>
              <a:rPr lang="fr-FR" sz="2000" dirty="0"/>
              <a:t> insertion </a:t>
            </a:r>
            <a:r>
              <a:rPr lang="fr-FR" sz="2000" dirty="0" err="1"/>
              <a:t>height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ground</a:t>
            </a:r>
            <a:r>
              <a:rPr lang="fr-FR" sz="2000" dirty="0"/>
              <a:t> </a:t>
            </a:r>
            <a:r>
              <a:rPr lang="fr-FR" sz="2000" dirty="0" err="1"/>
              <a:t>level</a:t>
            </a:r>
            <a:r>
              <a:rPr lang="fr-FR" sz="2000" dirty="0"/>
              <a:t> to ligule of the </a:t>
            </a:r>
            <a:r>
              <a:rPr lang="fr-FR" sz="2000" dirty="0" err="1"/>
              <a:t>highest</a:t>
            </a:r>
            <a:r>
              <a:rPr lang="fr-FR" sz="2000" dirty="0"/>
              <a:t> </a:t>
            </a:r>
            <a:r>
              <a:rPr lang="fr-FR" sz="2000" dirty="0" err="1"/>
              <a:t>ear</a:t>
            </a:r>
            <a:r>
              <a:rPr lang="fr-FR" sz="2000" dirty="0"/>
              <a:t> </a:t>
            </a:r>
            <a:r>
              <a:rPr lang="fr-FR" sz="2000" dirty="0" err="1"/>
              <a:t>leaf</a:t>
            </a:r>
            <a:r>
              <a:rPr lang="fr-FR" sz="2000" dirty="0"/>
              <a:t> (cm).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579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1289385" y="170748"/>
            <a:ext cx="9705473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GB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Monclus et al 2012 [2] - Material&amp;methods section on phenotyping experiments</a:t>
            </a:r>
            <a:endParaRPr/>
          </a:p>
          <a:p>
            <a:pPr algn="ctr">
              <a:buClr>
                <a:srgbClr val="000000"/>
              </a:buClr>
              <a:buSzPts val="2800"/>
            </a:pPr>
            <a:endParaRPr sz="2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2031799" y="1124855"/>
            <a:ext cx="9849852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Field trial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 in April 2003 </a:t>
            </a: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located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France (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Ardon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47°49’41''N, 1°54’39''E, 110 m),Italy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Cavallermaggiore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((44° 43' 0'' N) , (7° 41' 0'' E)), UK Headley ((51° 7' 0'' N) , (-1° 10' 0'' W) 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84150"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consisted of a cloned 336 F1 progeny from an interspecific cross between the female </a:t>
            </a:r>
            <a:r>
              <a:rPr lang="en-GB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Populus </a:t>
            </a:r>
            <a:r>
              <a:rPr lang="en-GB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deltoides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Bartr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Ex Marsh.) ‘73028-62’ from Illinois and the male </a:t>
            </a:r>
            <a:r>
              <a:rPr lang="en-GB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 </a:t>
            </a:r>
            <a:r>
              <a:rPr lang="en-GB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trichocarpa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(Torr. and Gray) ’101-74’ from Washington State. 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84150"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trial was established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25 cm- homogenous hardwood cuttings planted at a plant density of 6670 trees per ha. The trial was and consisted in 6 randomized complete blocks where each F1 genotype and each parent was represented by one replicate.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184150"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Circumference and stem height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were measured at the end of the first (winter 2003–2004) and second (winter 2004–2005) as described in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Dillen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al. Forest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Ecol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2007, 252 (1–3): 12-23). Growth increment in height and circumference during the second growing season were calculated. 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Leaf traits 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measured in 2003: one fully illuminated mature leaf was collected on each tree according to </a:t>
            </a:r>
            <a:r>
              <a:rPr lang="en-GB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al. </a:t>
            </a:r>
            <a:r>
              <a:rPr lang="en-GB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http://doi.org/10.1111/j.1469-8137.2005.01407.x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). Six calibrated discs of lamina were cut from this leaf, dried at 50 °C during 48 °C and weighed, and specific leaf area (SLA, cm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−1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was computed. Leaf discs were ground to fine powder for analysis of leaf carbon isotope composition (δ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C), carbon (C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and nitrogen (N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contents. One-milligram subsamples of ground material were used for measuring the 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produced by combustion and its 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60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ratio by a continuous flux isotope ratio mass spectrometer. The discrimination between atmospheric CO</a:t>
            </a:r>
            <a:r>
              <a:rPr lang="en-GB" sz="16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plant material was calculated.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706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1610227" y="364415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31"/>
          <p:cNvGrpSpPr/>
          <p:nvPr/>
        </p:nvGrpSpPr>
        <p:grpSpPr>
          <a:xfrm>
            <a:off x="6657727" y="3644154"/>
            <a:ext cx="1708239" cy="1331495"/>
            <a:chOff x="842457" y="1925053"/>
            <a:chExt cx="1708238" cy="1331494"/>
          </a:xfrm>
        </p:grpSpPr>
        <p:sp>
          <p:nvSpPr>
            <p:cNvPr id="265" name="Google Shape;26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276" name="Google Shape;27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285" name="Google Shape;28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294" name="Google Shape;29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03" name="Google Shape;30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12" name="Google Shape;31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21" name="Google Shape;32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9" name="Google Shape;329;p31"/>
          <p:cNvGrpSpPr/>
          <p:nvPr/>
        </p:nvGrpSpPr>
        <p:grpSpPr>
          <a:xfrm>
            <a:off x="1947358" y="1935743"/>
            <a:ext cx="1708239" cy="1331495"/>
            <a:chOff x="842457" y="1925053"/>
            <a:chExt cx="1708238" cy="1331494"/>
          </a:xfrm>
        </p:grpSpPr>
        <p:sp>
          <p:nvSpPr>
            <p:cNvPr id="330" name="Google Shape;33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32" name="Google Shape;33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341" name="Google Shape;34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68" name="Google Shape;36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77" name="Google Shape;37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86" name="Google Shape;38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4" name="Google Shape;394;p31"/>
          <p:cNvGrpSpPr/>
          <p:nvPr/>
        </p:nvGrpSpPr>
        <p:grpSpPr>
          <a:xfrm>
            <a:off x="4298533" y="3644154"/>
            <a:ext cx="1708239" cy="1331495"/>
            <a:chOff x="842457" y="1925053"/>
            <a:chExt cx="1708238" cy="1331494"/>
          </a:xfrm>
        </p:grpSpPr>
        <p:sp>
          <p:nvSpPr>
            <p:cNvPr id="395" name="Google Shape;39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06" name="Google Shape;40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33" name="Google Shape;43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442" name="Google Shape;44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451" name="Google Shape;45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9" name="Google Shape;459;p31"/>
          <p:cNvGrpSpPr/>
          <p:nvPr/>
        </p:nvGrpSpPr>
        <p:grpSpPr>
          <a:xfrm>
            <a:off x="1969949" y="3644154"/>
            <a:ext cx="1708239" cy="1331495"/>
            <a:chOff x="842457" y="1925053"/>
            <a:chExt cx="1708238" cy="1331494"/>
          </a:xfrm>
        </p:grpSpPr>
        <p:sp>
          <p:nvSpPr>
            <p:cNvPr id="460" name="Google Shape;46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" name="Google Shape;46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462" name="Google Shape;46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71" name="Google Shape;47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80" name="Google Shape;48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89" name="Google Shape;48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98" name="Google Shape;49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07" name="Google Shape;50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16" name="Google Shape;51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4" name="Google Shape;524;p31"/>
          <p:cNvGrpSpPr/>
          <p:nvPr/>
        </p:nvGrpSpPr>
        <p:grpSpPr>
          <a:xfrm>
            <a:off x="6657727" y="1935743"/>
            <a:ext cx="1708239" cy="1331495"/>
            <a:chOff x="842457" y="1925053"/>
            <a:chExt cx="1708238" cy="1331494"/>
          </a:xfrm>
        </p:grpSpPr>
        <p:sp>
          <p:nvSpPr>
            <p:cNvPr id="525" name="Google Shape;52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27" name="Google Shape;52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5" name="Google Shape;53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536" name="Google Shape;53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545" name="Google Shape;54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554" name="Google Shape;55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72" name="Google Shape;57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81" name="Google Shape;58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9" name="Google Shape;589;p31"/>
          <p:cNvGrpSpPr/>
          <p:nvPr/>
        </p:nvGrpSpPr>
        <p:grpSpPr>
          <a:xfrm>
            <a:off x="4298533" y="1935743"/>
            <a:ext cx="1708239" cy="1331495"/>
            <a:chOff x="842457" y="1925053"/>
            <a:chExt cx="1708238" cy="1331494"/>
          </a:xfrm>
        </p:grpSpPr>
        <p:sp>
          <p:nvSpPr>
            <p:cNvPr id="590" name="Google Shape;59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92" name="Google Shape;59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01" name="Google Shape;60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610" name="Google Shape;61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619" name="Google Shape;61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628" name="Google Shape;62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637" name="Google Shape;63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646" name="Google Shape;64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4" name="Google Shape;654;p31"/>
          <p:cNvSpPr txBox="1"/>
          <p:nvPr/>
        </p:nvSpPr>
        <p:spPr>
          <a:xfrm>
            <a:off x="1227929" y="1111274"/>
            <a:ext cx="8905195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000"/>
            </a:pP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655" name="Google Shape;655;p31"/>
          <p:cNvSpPr txBox="1"/>
          <p:nvPr/>
        </p:nvSpPr>
        <p:spPr>
          <a:xfrm>
            <a:off x="1794958" y="5283449"/>
            <a:ext cx="70326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6 randomized blocks</a:t>
            </a:r>
            <a:endParaRPr sz="1400"/>
          </a:p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1 observation unit = one tree</a:t>
            </a:r>
            <a:endParaRPr>
              <a:solidFill>
                <a:schemeClr val="dk1"/>
              </a:solidFill>
            </a:endParaRPr>
          </a:p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No treatment</a:t>
            </a:r>
            <a:endParaRPr>
              <a:solidFill>
                <a:schemeClr val="dk1"/>
              </a:solidFill>
            </a:endParaRPr>
          </a:p>
          <a:p>
            <a:pPr>
              <a:buSzPts val="1800"/>
            </a:pPr>
            <a:r>
              <a:rPr lang="en-GB">
                <a:solidFill>
                  <a:schemeClr val="dk1"/>
                </a:solidFill>
              </a:rPr>
              <a:t>6 replicates defined by their position in each block: row and column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6" name="Google Shape;656;p31"/>
          <p:cNvSpPr txBox="1"/>
          <p:nvPr/>
        </p:nvSpPr>
        <p:spPr>
          <a:xfrm>
            <a:off x="7685571" y="1022921"/>
            <a:ext cx="3365024" cy="73866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400" b="1">
                <a:solidFill>
                  <a:srgbClr val="FF0000"/>
                </a:solidFill>
              </a:rPr>
              <a:t>Populus deltoïdes</a:t>
            </a:r>
            <a:endParaRPr sz="1400"/>
          </a:p>
          <a:p>
            <a:r>
              <a:rPr lang="en-GB" sz="1400" b="1">
                <a:solidFill>
                  <a:srgbClr val="FF0000"/>
                </a:solidFill>
              </a:rPr>
              <a:t>INRA:73028-62</a:t>
            </a:r>
            <a:endParaRPr sz="1400"/>
          </a:p>
          <a:p>
            <a:r>
              <a:rPr lang="en-GB" sz="1400" b="1">
                <a:solidFill>
                  <a:srgbClr val="FF0000"/>
                </a:solidFill>
              </a:rPr>
              <a:t>doi:10.15454/1.4921786081024297E12</a:t>
            </a:r>
            <a:endParaRPr sz="1400"/>
          </a:p>
        </p:txBody>
      </p:sp>
      <p:cxnSp>
        <p:nvCxnSpPr>
          <p:cNvPr id="657" name="Google Shape;657;p31"/>
          <p:cNvCxnSpPr>
            <a:stCxn id="656" idx="2"/>
            <a:endCxn id="573" idx="7"/>
          </p:cNvCxnSpPr>
          <p:nvPr/>
        </p:nvCxnSpPr>
        <p:spPr>
          <a:xfrm flipH="1">
            <a:off x="7079683" y="1761585"/>
            <a:ext cx="2288400" cy="111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8" name="Google Shape;658;p31"/>
          <p:cNvCxnSpPr>
            <a:stCxn id="656" idx="2"/>
            <a:endCxn id="287" idx="6"/>
          </p:cNvCxnSpPr>
          <p:nvPr/>
        </p:nvCxnSpPr>
        <p:spPr>
          <a:xfrm flipH="1">
            <a:off x="7306183" y="1761586"/>
            <a:ext cx="20619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9" name="Google Shape;659;p31"/>
          <p:cNvCxnSpPr>
            <a:stCxn id="656" idx="2"/>
            <a:endCxn id="607" idx="0"/>
          </p:cNvCxnSpPr>
          <p:nvPr/>
        </p:nvCxnSpPr>
        <p:spPr>
          <a:xfrm flipH="1">
            <a:off x="5626483" y="1761586"/>
            <a:ext cx="3741600" cy="39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0" name="Google Shape;660;p31"/>
          <p:cNvCxnSpPr>
            <a:stCxn id="656" idx="2"/>
            <a:endCxn id="362" idx="2"/>
          </p:cNvCxnSpPr>
          <p:nvPr/>
        </p:nvCxnSpPr>
        <p:spPr>
          <a:xfrm flipH="1">
            <a:off x="2583283" y="1761585"/>
            <a:ext cx="6784800" cy="84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1" name="Google Shape;661;p31"/>
          <p:cNvCxnSpPr>
            <a:stCxn id="656" idx="2"/>
            <a:endCxn id="435" idx="0"/>
          </p:cNvCxnSpPr>
          <p:nvPr/>
        </p:nvCxnSpPr>
        <p:spPr>
          <a:xfrm flipH="1">
            <a:off x="4842883" y="1761586"/>
            <a:ext cx="4525200" cy="261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2" name="Google Shape;662;p31"/>
          <p:cNvCxnSpPr>
            <a:stCxn id="656" idx="2"/>
            <a:endCxn id="485" idx="2"/>
          </p:cNvCxnSpPr>
          <p:nvPr/>
        </p:nvCxnSpPr>
        <p:spPr>
          <a:xfrm flipH="1">
            <a:off x="2997883" y="1761586"/>
            <a:ext cx="63702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BA52A124-21B0-A643-BB60-29624285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1.1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774383-158A-CC41-B02D-04180C62E02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5459" y="761485"/>
            <a:ext cx="9837199" cy="528726"/>
          </a:xfrm>
        </p:spPr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: </a:t>
            </a:r>
            <a:r>
              <a:rPr lang="en-GB" dirty="0" err="1">
                <a:solidFill>
                  <a:schemeClr val="dk1"/>
                </a:solidFill>
              </a:rPr>
              <a:t>Monclus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i="1" dirty="0">
                <a:solidFill>
                  <a:schemeClr val="dk1"/>
                </a:solidFill>
              </a:rPr>
              <a:t>et al., 2012, </a:t>
            </a:r>
            <a:r>
              <a:rPr lang="en-GB" dirty="0">
                <a:solidFill>
                  <a:schemeClr val="dk1"/>
                </a:solidFill>
              </a:rPr>
              <a:t>[2]</a:t>
            </a:r>
            <a:endParaRPr lang="en-GB" b="1" dirty="0">
              <a:solidFill>
                <a:schemeClr val="dk1"/>
              </a:solidFill>
            </a:endParaRPr>
          </a:p>
          <a:p>
            <a:endParaRPr lang="fr-FR" dirty="0"/>
          </a:p>
        </p:txBody>
      </p:sp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6C5605D3-FE5B-AE4F-9B7C-04ACA9FEE8CB}"/>
              </a:ext>
            </a:extLst>
          </p:cNvPr>
          <p:cNvSpPr/>
          <p:nvPr/>
        </p:nvSpPr>
        <p:spPr>
          <a:xfrm>
            <a:off x="8444311" y="4146886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Document 6">
            <a:extLst>
              <a:ext uri="{FF2B5EF4-FFF2-40B4-BE49-F238E27FC236}">
                <a16:creationId xmlns:a16="http://schemas.microsoft.com/office/drawing/2014/main" id="{7F17A144-689C-BD4C-A7AD-3BDDB65342F6}"/>
              </a:ext>
            </a:extLst>
          </p:cNvPr>
          <p:cNvSpPr/>
          <p:nvPr/>
        </p:nvSpPr>
        <p:spPr>
          <a:xfrm>
            <a:off x="9388745" y="3961557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65" name="Document 664">
            <a:extLst>
              <a:ext uri="{FF2B5EF4-FFF2-40B4-BE49-F238E27FC236}">
                <a16:creationId xmlns:a16="http://schemas.microsoft.com/office/drawing/2014/main" id="{71EC246D-F95D-5E42-A1DA-FAFD32BEE193}"/>
              </a:ext>
            </a:extLst>
          </p:cNvPr>
          <p:cNvSpPr/>
          <p:nvPr/>
        </p:nvSpPr>
        <p:spPr>
          <a:xfrm>
            <a:off x="90301" y="2054755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66" name="Document 665">
            <a:extLst>
              <a:ext uri="{FF2B5EF4-FFF2-40B4-BE49-F238E27FC236}">
                <a16:creationId xmlns:a16="http://schemas.microsoft.com/office/drawing/2014/main" id="{691DC354-040D-1E45-A4AE-E6313CFED50C}"/>
              </a:ext>
            </a:extLst>
          </p:cNvPr>
          <p:cNvSpPr/>
          <p:nvPr/>
        </p:nvSpPr>
        <p:spPr>
          <a:xfrm>
            <a:off x="21687" y="4013487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67" name="Document 666">
            <a:extLst>
              <a:ext uri="{FF2B5EF4-FFF2-40B4-BE49-F238E27FC236}">
                <a16:creationId xmlns:a16="http://schemas.microsoft.com/office/drawing/2014/main" id="{28ADCD63-7820-E149-9A0E-FA0821E318FD}"/>
              </a:ext>
            </a:extLst>
          </p:cNvPr>
          <p:cNvSpPr/>
          <p:nvPr/>
        </p:nvSpPr>
        <p:spPr>
          <a:xfrm>
            <a:off x="9254421" y="2237993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671" name="Flèche vers la droite 670">
            <a:extLst>
              <a:ext uri="{FF2B5EF4-FFF2-40B4-BE49-F238E27FC236}">
                <a16:creationId xmlns:a16="http://schemas.microsoft.com/office/drawing/2014/main" id="{34563B44-83D7-3F42-B94C-DC942FABB5A6}"/>
              </a:ext>
            </a:extLst>
          </p:cNvPr>
          <p:cNvSpPr/>
          <p:nvPr/>
        </p:nvSpPr>
        <p:spPr>
          <a:xfrm>
            <a:off x="8388829" y="2559225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72" name="Flèche vers la droite 671">
            <a:extLst>
              <a:ext uri="{FF2B5EF4-FFF2-40B4-BE49-F238E27FC236}">
                <a16:creationId xmlns:a16="http://schemas.microsoft.com/office/drawing/2014/main" id="{8C681354-2CEC-6F49-98D8-D1DE71610B09}"/>
              </a:ext>
            </a:extLst>
          </p:cNvPr>
          <p:cNvSpPr/>
          <p:nvPr/>
        </p:nvSpPr>
        <p:spPr>
          <a:xfrm rot="10800000">
            <a:off x="1113961" y="2362847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73" name="Flèche vers la droite 672">
            <a:extLst>
              <a:ext uri="{FF2B5EF4-FFF2-40B4-BE49-F238E27FC236}">
                <a16:creationId xmlns:a16="http://schemas.microsoft.com/office/drawing/2014/main" id="{5E100113-3723-A741-AA16-D76FC461A66F}"/>
              </a:ext>
            </a:extLst>
          </p:cNvPr>
          <p:cNvSpPr/>
          <p:nvPr/>
        </p:nvSpPr>
        <p:spPr>
          <a:xfrm rot="10800000">
            <a:off x="1006365" y="4214882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599158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3504" y="1046795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7094202" y="1224620"/>
            <a:ext cx="1443700" cy="35565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Investigation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7442588" y="2976439"/>
            <a:ext cx="746929" cy="35565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Study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6862041" y="4652163"/>
            <a:ext cx="2164695" cy="6292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Assay</a:t>
            </a:r>
            <a:endParaRPr sz="1777">
              <a:solidFill>
                <a:schemeClr val="dk1"/>
              </a:solidFill>
            </a:endParaRPr>
          </a:p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(Observed variable)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89C1E8-B024-6846-BA96-F632792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V1.1 </a:t>
            </a:r>
            <a:r>
              <a:rPr lang="fr-FR" dirty="0" err="1"/>
              <a:t>Overview</a:t>
            </a:r>
            <a:br>
              <a:rPr lang="fr-FR" dirty="0"/>
            </a:br>
            <a:r>
              <a:rPr lang="fr-FR" dirty="0"/>
              <a:t>the (ISA) </a:t>
            </a:r>
            <a:r>
              <a:rPr lang="fr-FR" dirty="0" err="1"/>
              <a:t>backbone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566809-9251-AA44-AA12-F56231F51B18}"/>
              </a:ext>
            </a:extLst>
          </p:cNvPr>
          <p:cNvSpPr txBox="1"/>
          <p:nvPr/>
        </p:nvSpPr>
        <p:spPr>
          <a:xfrm>
            <a:off x="0" y="956847"/>
            <a:ext cx="5635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b="1" dirty="0"/>
              <a:t>Investigation</a:t>
            </a:r>
            <a:r>
              <a:rPr lang="en-GB" sz="2400" dirty="0"/>
              <a:t>: whole dataset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b="1" dirty="0"/>
              <a:t>Study</a:t>
            </a:r>
            <a:r>
              <a:rPr lang="en-GB" sz="2400" dirty="0"/>
              <a:t> : one experiment in one location for one to several year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b="1" dirty="0"/>
              <a:t>Assay</a:t>
            </a:r>
            <a:r>
              <a:rPr lang="en-GB" sz="2400" dirty="0"/>
              <a:t>: Level + Trait + Method + Scale/Unit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GB" sz="2400" dirty="0"/>
              <a:t>Level: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Plant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Microplot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Block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Trial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GB" sz="2400" dirty="0"/>
              <a:t>…</a:t>
            </a:r>
          </a:p>
        </p:txBody>
      </p:sp>
      <p:pic>
        <p:nvPicPr>
          <p:cNvPr id="10" name="Shape 193" descr="http://www.cropontology.org/images/Crop_Ontology_logo.png">
            <a:extLst>
              <a:ext uri="{FF2B5EF4-FFF2-40B4-BE49-F238E27FC236}">
                <a16:creationId xmlns:a16="http://schemas.microsoft.com/office/drawing/2014/main" id="{2E2B4A19-BBC4-0D41-8545-3E8091B8CEB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817" y="5054809"/>
            <a:ext cx="1619700" cy="57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264;p31">
            <a:extLst>
              <a:ext uri="{FF2B5EF4-FFF2-40B4-BE49-F238E27FC236}">
                <a16:creationId xmlns:a16="http://schemas.microsoft.com/office/drawing/2014/main" id="{93975F8C-8662-4A42-95C1-F35283C7DCDF}"/>
              </a:ext>
            </a:extLst>
          </p:cNvPr>
          <p:cNvGrpSpPr/>
          <p:nvPr/>
        </p:nvGrpSpPr>
        <p:grpSpPr>
          <a:xfrm>
            <a:off x="2634070" y="5153978"/>
            <a:ext cx="1708239" cy="1331495"/>
            <a:chOff x="842457" y="1925053"/>
            <a:chExt cx="1708238" cy="1331494"/>
          </a:xfrm>
        </p:grpSpPr>
        <p:sp>
          <p:nvSpPr>
            <p:cNvPr id="12" name="Google Shape;265;p31">
              <a:extLst>
                <a:ext uri="{FF2B5EF4-FFF2-40B4-BE49-F238E27FC236}">
                  <a16:creationId xmlns:a16="http://schemas.microsoft.com/office/drawing/2014/main" id="{5509BB8F-7648-AB41-9CB5-FF28E0EB0E66}"/>
                </a:ext>
              </a:extLst>
            </p:cNvPr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266;p31">
              <a:extLst>
                <a:ext uri="{FF2B5EF4-FFF2-40B4-BE49-F238E27FC236}">
                  <a16:creationId xmlns:a16="http://schemas.microsoft.com/office/drawing/2014/main" id="{2EB3B9D1-A3B4-9A46-91D5-67CD519AB35B}"/>
                </a:ext>
              </a:extLst>
            </p:cNvPr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68" name="Google Shape;267;p31">
                <a:extLst>
                  <a:ext uri="{FF2B5EF4-FFF2-40B4-BE49-F238E27FC236}">
                    <a16:creationId xmlns:a16="http://schemas.microsoft.com/office/drawing/2014/main" id="{3123DE57-74F1-3B47-BAE1-E0044632D064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268;p31">
                <a:extLst>
                  <a:ext uri="{FF2B5EF4-FFF2-40B4-BE49-F238E27FC236}">
                    <a16:creationId xmlns:a16="http://schemas.microsoft.com/office/drawing/2014/main" id="{4CA47EC1-D1B9-1745-8416-48781E8E8DE2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269;p31">
                <a:extLst>
                  <a:ext uri="{FF2B5EF4-FFF2-40B4-BE49-F238E27FC236}">
                    <a16:creationId xmlns:a16="http://schemas.microsoft.com/office/drawing/2014/main" id="{9E65E62D-5645-E245-BD39-6B8055EF3798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270;p31">
                <a:extLst>
                  <a:ext uri="{FF2B5EF4-FFF2-40B4-BE49-F238E27FC236}">
                    <a16:creationId xmlns:a16="http://schemas.microsoft.com/office/drawing/2014/main" id="{8D43C183-2A5F-E146-B4B6-B4ABFBE23055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271;p31">
                <a:extLst>
                  <a:ext uri="{FF2B5EF4-FFF2-40B4-BE49-F238E27FC236}">
                    <a16:creationId xmlns:a16="http://schemas.microsoft.com/office/drawing/2014/main" id="{69B10C6E-DA17-2B4E-82EB-EDD4D2C4A886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272;p31">
                <a:extLst>
                  <a:ext uri="{FF2B5EF4-FFF2-40B4-BE49-F238E27FC236}">
                    <a16:creationId xmlns:a16="http://schemas.microsoft.com/office/drawing/2014/main" id="{64FF3ABF-DA46-804F-B588-B554D8C8C150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273;p31">
                <a:extLst>
                  <a:ext uri="{FF2B5EF4-FFF2-40B4-BE49-F238E27FC236}">
                    <a16:creationId xmlns:a16="http://schemas.microsoft.com/office/drawing/2014/main" id="{C52DF9C3-1EC8-5D46-91A4-D8EEE475603C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274;p31">
                <a:extLst>
                  <a:ext uri="{FF2B5EF4-FFF2-40B4-BE49-F238E27FC236}">
                    <a16:creationId xmlns:a16="http://schemas.microsoft.com/office/drawing/2014/main" id="{F154F846-1982-7F47-9213-029B493CCDC3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275;p31">
              <a:extLst>
                <a:ext uri="{FF2B5EF4-FFF2-40B4-BE49-F238E27FC236}">
                  <a16:creationId xmlns:a16="http://schemas.microsoft.com/office/drawing/2014/main" id="{FCF6E73D-0B45-274C-BE0A-CDB29821A95E}"/>
                </a:ext>
              </a:extLst>
            </p:cNvPr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0" name="Google Shape;276;p31">
                <a:extLst>
                  <a:ext uri="{FF2B5EF4-FFF2-40B4-BE49-F238E27FC236}">
                    <a16:creationId xmlns:a16="http://schemas.microsoft.com/office/drawing/2014/main" id="{B8B350F0-34D4-B248-BED1-3D321DD09AE0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277;p31">
                <a:extLst>
                  <a:ext uri="{FF2B5EF4-FFF2-40B4-BE49-F238E27FC236}">
                    <a16:creationId xmlns:a16="http://schemas.microsoft.com/office/drawing/2014/main" id="{75AA4442-A4A4-034D-9331-DDC72A24BA9B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278;p31">
                <a:extLst>
                  <a:ext uri="{FF2B5EF4-FFF2-40B4-BE49-F238E27FC236}">
                    <a16:creationId xmlns:a16="http://schemas.microsoft.com/office/drawing/2014/main" id="{580B5923-8A9C-0E40-B046-BE827D9EBD1A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279;p31">
                <a:extLst>
                  <a:ext uri="{FF2B5EF4-FFF2-40B4-BE49-F238E27FC236}">
                    <a16:creationId xmlns:a16="http://schemas.microsoft.com/office/drawing/2014/main" id="{564235A6-B968-3243-888E-79D9ACB2B994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280;p31">
                <a:extLst>
                  <a:ext uri="{FF2B5EF4-FFF2-40B4-BE49-F238E27FC236}">
                    <a16:creationId xmlns:a16="http://schemas.microsoft.com/office/drawing/2014/main" id="{61A6D194-52A3-FB4C-8323-CE1B238AC93C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281;p31">
                <a:extLst>
                  <a:ext uri="{FF2B5EF4-FFF2-40B4-BE49-F238E27FC236}">
                    <a16:creationId xmlns:a16="http://schemas.microsoft.com/office/drawing/2014/main" id="{6381C80E-5F6E-F74A-B77E-565167CE9E7C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282;p31">
                <a:extLst>
                  <a:ext uri="{FF2B5EF4-FFF2-40B4-BE49-F238E27FC236}">
                    <a16:creationId xmlns:a16="http://schemas.microsoft.com/office/drawing/2014/main" id="{0262635A-6D65-A540-97AD-55B65AB3EA9B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283;p31">
                <a:extLst>
                  <a:ext uri="{FF2B5EF4-FFF2-40B4-BE49-F238E27FC236}">
                    <a16:creationId xmlns:a16="http://schemas.microsoft.com/office/drawing/2014/main" id="{6CB354AC-8FB9-2241-B994-DCD1CDFFE350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284;p31">
              <a:extLst>
                <a:ext uri="{FF2B5EF4-FFF2-40B4-BE49-F238E27FC236}">
                  <a16:creationId xmlns:a16="http://schemas.microsoft.com/office/drawing/2014/main" id="{D0181679-0DD2-6B4D-B009-94A8EFEF3A15}"/>
                </a:ext>
              </a:extLst>
            </p:cNvPr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52" name="Google Shape;285;p31">
                <a:extLst>
                  <a:ext uri="{FF2B5EF4-FFF2-40B4-BE49-F238E27FC236}">
                    <a16:creationId xmlns:a16="http://schemas.microsoft.com/office/drawing/2014/main" id="{6AAFCDFC-C8AB-264F-B107-D162F2A8E842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286;p31">
                <a:extLst>
                  <a:ext uri="{FF2B5EF4-FFF2-40B4-BE49-F238E27FC236}">
                    <a16:creationId xmlns:a16="http://schemas.microsoft.com/office/drawing/2014/main" id="{BF7E5F4D-3181-E941-97E5-86BBE953ADCD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287;p31">
                <a:extLst>
                  <a:ext uri="{FF2B5EF4-FFF2-40B4-BE49-F238E27FC236}">
                    <a16:creationId xmlns:a16="http://schemas.microsoft.com/office/drawing/2014/main" id="{1301876D-A1D6-954A-9A0C-778A79D2BE6B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288;p31">
                <a:extLst>
                  <a:ext uri="{FF2B5EF4-FFF2-40B4-BE49-F238E27FC236}">
                    <a16:creationId xmlns:a16="http://schemas.microsoft.com/office/drawing/2014/main" id="{E632B7FA-EE03-3E42-A4DC-AFDE6070EF18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289;p31">
                <a:extLst>
                  <a:ext uri="{FF2B5EF4-FFF2-40B4-BE49-F238E27FC236}">
                    <a16:creationId xmlns:a16="http://schemas.microsoft.com/office/drawing/2014/main" id="{78AF9156-691F-D64A-B370-EDC9FB300400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290;p31">
                <a:extLst>
                  <a:ext uri="{FF2B5EF4-FFF2-40B4-BE49-F238E27FC236}">
                    <a16:creationId xmlns:a16="http://schemas.microsoft.com/office/drawing/2014/main" id="{3FE8C106-CD22-4A4A-9FF0-D218ACE85061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291;p31">
                <a:extLst>
                  <a:ext uri="{FF2B5EF4-FFF2-40B4-BE49-F238E27FC236}">
                    <a16:creationId xmlns:a16="http://schemas.microsoft.com/office/drawing/2014/main" id="{C317DA95-1CD1-AC4A-8C5A-1E0629F9C6A1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292;p31">
                <a:extLst>
                  <a:ext uri="{FF2B5EF4-FFF2-40B4-BE49-F238E27FC236}">
                    <a16:creationId xmlns:a16="http://schemas.microsoft.com/office/drawing/2014/main" id="{600C9817-DB7B-5449-A385-241F7352A976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293;p31">
              <a:extLst>
                <a:ext uri="{FF2B5EF4-FFF2-40B4-BE49-F238E27FC236}">
                  <a16:creationId xmlns:a16="http://schemas.microsoft.com/office/drawing/2014/main" id="{12F7E6AB-6A08-7E46-98C5-3430D8F37DD9}"/>
                </a:ext>
              </a:extLst>
            </p:cNvPr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4" name="Google Shape;294;p31">
                <a:extLst>
                  <a:ext uri="{FF2B5EF4-FFF2-40B4-BE49-F238E27FC236}">
                    <a16:creationId xmlns:a16="http://schemas.microsoft.com/office/drawing/2014/main" id="{48E2BDF1-8C85-7547-8D22-0EC36B3FD166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295;p31">
                <a:extLst>
                  <a:ext uri="{FF2B5EF4-FFF2-40B4-BE49-F238E27FC236}">
                    <a16:creationId xmlns:a16="http://schemas.microsoft.com/office/drawing/2014/main" id="{CCD8F71A-EEBF-4840-B551-2383EA1EF69B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296;p31">
                <a:extLst>
                  <a:ext uri="{FF2B5EF4-FFF2-40B4-BE49-F238E27FC236}">
                    <a16:creationId xmlns:a16="http://schemas.microsoft.com/office/drawing/2014/main" id="{DDDA8DC9-E1FD-5645-A5B9-28F1AAE236C9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297;p31">
                <a:extLst>
                  <a:ext uri="{FF2B5EF4-FFF2-40B4-BE49-F238E27FC236}">
                    <a16:creationId xmlns:a16="http://schemas.microsoft.com/office/drawing/2014/main" id="{14FFAFC0-B033-9544-B8FA-E899834B6326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298;p31">
                <a:extLst>
                  <a:ext uri="{FF2B5EF4-FFF2-40B4-BE49-F238E27FC236}">
                    <a16:creationId xmlns:a16="http://schemas.microsoft.com/office/drawing/2014/main" id="{B4A4C172-7C29-624E-BE51-4B6A2D938943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299;p31">
                <a:extLst>
                  <a:ext uri="{FF2B5EF4-FFF2-40B4-BE49-F238E27FC236}">
                    <a16:creationId xmlns:a16="http://schemas.microsoft.com/office/drawing/2014/main" id="{E3183756-017F-8542-B62B-843F23818C57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300;p31">
                <a:extLst>
                  <a:ext uri="{FF2B5EF4-FFF2-40B4-BE49-F238E27FC236}">
                    <a16:creationId xmlns:a16="http://schemas.microsoft.com/office/drawing/2014/main" id="{BF66BA31-4DED-904F-8DC8-00E3E23A9F92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301;p31">
                <a:extLst>
                  <a:ext uri="{FF2B5EF4-FFF2-40B4-BE49-F238E27FC236}">
                    <a16:creationId xmlns:a16="http://schemas.microsoft.com/office/drawing/2014/main" id="{F2B65109-AB93-FA43-A0FC-591618690EEA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02;p31">
              <a:extLst>
                <a:ext uri="{FF2B5EF4-FFF2-40B4-BE49-F238E27FC236}">
                  <a16:creationId xmlns:a16="http://schemas.microsoft.com/office/drawing/2014/main" id="{4F24F3BA-7620-CC48-86B6-AA10E86AF6D4}"/>
                </a:ext>
              </a:extLst>
            </p:cNvPr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6" name="Google Shape;303;p31">
                <a:extLst>
                  <a:ext uri="{FF2B5EF4-FFF2-40B4-BE49-F238E27FC236}">
                    <a16:creationId xmlns:a16="http://schemas.microsoft.com/office/drawing/2014/main" id="{548025C6-89B5-5444-8F08-27483B4B6BB2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04;p31">
                <a:extLst>
                  <a:ext uri="{FF2B5EF4-FFF2-40B4-BE49-F238E27FC236}">
                    <a16:creationId xmlns:a16="http://schemas.microsoft.com/office/drawing/2014/main" id="{DECE38C2-132E-3043-9457-01BE3AB4A562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05;p31">
                <a:extLst>
                  <a:ext uri="{FF2B5EF4-FFF2-40B4-BE49-F238E27FC236}">
                    <a16:creationId xmlns:a16="http://schemas.microsoft.com/office/drawing/2014/main" id="{C06483D6-8C2A-0E41-913F-D5A2517D1D09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06;p31">
                <a:extLst>
                  <a:ext uri="{FF2B5EF4-FFF2-40B4-BE49-F238E27FC236}">
                    <a16:creationId xmlns:a16="http://schemas.microsoft.com/office/drawing/2014/main" id="{A2F7E02D-067D-F74E-80D9-47E7E8EF7D4C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307;p31">
                <a:extLst>
                  <a:ext uri="{FF2B5EF4-FFF2-40B4-BE49-F238E27FC236}">
                    <a16:creationId xmlns:a16="http://schemas.microsoft.com/office/drawing/2014/main" id="{62CB1FD9-EAED-B142-8CBB-6F1A3E5DBDE9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308;p31">
                <a:extLst>
                  <a:ext uri="{FF2B5EF4-FFF2-40B4-BE49-F238E27FC236}">
                    <a16:creationId xmlns:a16="http://schemas.microsoft.com/office/drawing/2014/main" id="{CB47B659-D45F-FA4F-911E-96D374D89265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309;p31">
                <a:extLst>
                  <a:ext uri="{FF2B5EF4-FFF2-40B4-BE49-F238E27FC236}">
                    <a16:creationId xmlns:a16="http://schemas.microsoft.com/office/drawing/2014/main" id="{9FFF16B6-8B43-D64F-A6C5-C7E4154948B7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310;p31">
                <a:extLst>
                  <a:ext uri="{FF2B5EF4-FFF2-40B4-BE49-F238E27FC236}">
                    <a16:creationId xmlns:a16="http://schemas.microsoft.com/office/drawing/2014/main" id="{547BDB12-DE46-E84D-A691-9A0A4D37C91F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11;p31">
              <a:extLst>
                <a:ext uri="{FF2B5EF4-FFF2-40B4-BE49-F238E27FC236}">
                  <a16:creationId xmlns:a16="http://schemas.microsoft.com/office/drawing/2014/main" id="{856A678B-CBA7-8C41-86ED-B1906B59FBEA}"/>
                </a:ext>
              </a:extLst>
            </p:cNvPr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28" name="Google Shape;312;p31">
                <a:extLst>
                  <a:ext uri="{FF2B5EF4-FFF2-40B4-BE49-F238E27FC236}">
                    <a16:creationId xmlns:a16="http://schemas.microsoft.com/office/drawing/2014/main" id="{190FAFC3-6EF4-A142-B18E-46929D88326B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313;p31">
                <a:extLst>
                  <a:ext uri="{FF2B5EF4-FFF2-40B4-BE49-F238E27FC236}">
                    <a16:creationId xmlns:a16="http://schemas.microsoft.com/office/drawing/2014/main" id="{7D96E2D4-029F-514B-8F57-1BADECE9B6EF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14;p31">
                <a:extLst>
                  <a:ext uri="{FF2B5EF4-FFF2-40B4-BE49-F238E27FC236}">
                    <a16:creationId xmlns:a16="http://schemas.microsoft.com/office/drawing/2014/main" id="{B0E7F5BA-FDA4-CE4E-82FB-20B2418055C6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5;p31">
                <a:extLst>
                  <a:ext uri="{FF2B5EF4-FFF2-40B4-BE49-F238E27FC236}">
                    <a16:creationId xmlns:a16="http://schemas.microsoft.com/office/drawing/2014/main" id="{12CC8AE8-62C6-424D-A1E5-3B25DEA2EAC6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16;p31">
                <a:extLst>
                  <a:ext uri="{FF2B5EF4-FFF2-40B4-BE49-F238E27FC236}">
                    <a16:creationId xmlns:a16="http://schemas.microsoft.com/office/drawing/2014/main" id="{331699F8-E489-384A-9634-900637F0777C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17;p31">
                <a:extLst>
                  <a:ext uri="{FF2B5EF4-FFF2-40B4-BE49-F238E27FC236}">
                    <a16:creationId xmlns:a16="http://schemas.microsoft.com/office/drawing/2014/main" id="{CC87462F-70CF-D84D-A0FB-A5E0CD1B3465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18;p31">
                <a:extLst>
                  <a:ext uri="{FF2B5EF4-FFF2-40B4-BE49-F238E27FC236}">
                    <a16:creationId xmlns:a16="http://schemas.microsoft.com/office/drawing/2014/main" id="{1D245E45-FE39-164F-A7D9-CFE72A492BC6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19;p31">
                <a:extLst>
                  <a:ext uri="{FF2B5EF4-FFF2-40B4-BE49-F238E27FC236}">
                    <a16:creationId xmlns:a16="http://schemas.microsoft.com/office/drawing/2014/main" id="{97C5C4C7-F539-5847-9D6F-A23B05B0C6FC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20;p31">
              <a:extLst>
                <a:ext uri="{FF2B5EF4-FFF2-40B4-BE49-F238E27FC236}">
                  <a16:creationId xmlns:a16="http://schemas.microsoft.com/office/drawing/2014/main" id="{5708EB29-A29A-A94C-8F95-5A26B3AF6E0D}"/>
                </a:ext>
              </a:extLst>
            </p:cNvPr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20" name="Google Shape;321;p31">
                <a:extLst>
                  <a:ext uri="{FF2B5EF4-FFF2-40B4-BE49-F238E27FC236}">
                    <a16:creationId xmlns:a16="http://schemas.microsoft.com/office/drawing/2014/main" id="{087FC5BA-6859-C940-9C61-F483EC3A3EF0}"/>
                  </a:ext>
                </a:extLst>
              </p:cNvPr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322;p31">
                <a:extLst>
                  <a:ext uri="{FF2B5EF4-FFF2-40B4-BE49-F238E27FC236}">
                    <a16:creationId xmlns:a16="http://schemas.microsoft.com/office/drawing/2014/main" id="{22CE15DF-AC6D-9344-B15A-6232F6854CA6}"/>
                  </a:ext>
                </a:extLst>
              </p:cNvPr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323;p31">
                <a:extLst>
                  <a:ext uri="{FF2B5EF4-FFF2-40B4-BE49-F238E27FC236}">
                    <a16:creationId xmlns:a16="http://schemas.microsoft.com/office/drawing/2014/main" id="{EA444B06-89C9-7F4A-966F-6AE4E99FCA99}"/>
                  </a:ext>
                </a:extLst>
              </p:cNvPr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324;p31">
                <a:extLst>
                  <a:ext uri="{FF2B5EF4-FFF2-40B4-BE49-F238E27FC236}">
                    <a16:creationId xmlns:a16="http://schemas.microsoft.com/office/drawing/2014/main" id="{DC64856F-44F1-564F-8CBF-3D98F4EA5488}"/>
                  </a:ext>
                </a:extLst>
              </p:cNvPr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325;p31">
                <a:extLst>
                  <a:ext uri="{FF2B5EF4-FFF2-40B4-BE49-F238E27FC236}">
                    <a16:creationId xmlns:a16="http://schemas.microsoft.com/office/drawing/2014/main" id="{9F5AB927-CD78-8446-A6B9-66735A3F53D3}"/>
                  </a:ext>
                </a:extLst>
              </p:cNvPr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326;p31">
                <a:extLst>
                  <a:ext uri="{FF2B5EF4-FFF2-40B4-BE49-F238E27FC236}">
                    <a16:creationId xmlns:a16="http://schemas.microsoft.com/office/drawing/2014/main" id="{D7415BC5-53B5-1444-B849-4BA6B07CEA35}"/>
                  </a:ext>
                </a:extLst>
              </p:cNvPr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327;p31">
                <a:extLst>
                  <a:ext uri="{FF2B5EF4-FFF2-40B4-BE49-F238E27FC236}">
                    <a16:creationId xmlns:a16="http://schemas.microsoft.com/office/drawing/2014/main" id="{A60C5212-5B36-8D47-A434-45091FD4770E}"/>
                  </a:ext>
                </a:extLst>
              </p:cNvPr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328;p31">
                <a:extLst>
                  <a:ext uri="{FF2B5EF4-FFF2-40B4-BE49-F238E27FC236}">
                    <a16:creationId xmlns:a16="http://schemas.microsoft.com/office/drawing/2014/main" id="{58A1AF8C-29DB-4847-85F9-43D5FA711A8B}"/>
                  </a:ext>
                </a:extLst>
              </p:cNvPr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" name="Flèche vers la droite 75">
            <a:extLst>
              <a:ext uri="{FF2B5EF4-FFF2-40B4-BE49-F238E27FC236}">
                <a16:creationId xmlns:a16="http://schemas.microsoft.com/office/drawing/2014/main" id="{D82B1B3F-FECE-7B44-86D0-5EB66D6CAABF}"/>
              </a:ext>
            </a:extLst>
          </p:cNvPr>
          <p:cNvSpPr/>
          <p:nvPr/>
        </p:nvSpPr>
        <p:spPr>
          <a:xfrm>
            <a:off x="4420653" y="5656710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7" name="Document 76">
            <a:extLst>
              <a:ext uri="{FF2B5EF4-FFF2-40B4-BE49-F238E27FC236}">
                <a16:creationId xmlns:a16="http://schemas.microsoft.com/office/drawing/2014/main" id="{46F566B4-5271-F74C-84ED-D6921912642E}"/>
              </a:ext>
            </a:extLst>
          </p:cNvPr>
          <p:cNvSpPr/>
          <p:nvPr/>
        </p:nvSpPr>
        <p:spPr>
          <a:xfrm>
            <a:off x="5365087" y="5471381"/>
            <a:ext cx="941423" cy="1014091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dirty="0"/>
              <a:t>Data file</a:t>
            </a:r>
          </a:p>
        </p:txBody>
      </p:sp>
      <p:sp>
        <p:nvSpPr>
          <p:cNvPr id="78" name="Flèche vers la droite 77">
            <a:extLst>
              <a:ext uri="{FF2B5EF4-FFF2-40B4-BE49-F238E27FC236}">
                <a16:creationId xmlns:a16="http://schemas.microsoft.com/office/drawing/2014/main" id="{08A00EEC-1BF0-5E40-B1D6-B49AE103F6D1}"/>
              </a:ext>
            </a:extLst>
          </p:cNvPr>
          <p:cNvSpPr/>
          <p:nvPr/>
        </p:nvSpPr>
        <p:spPr>
          <a:xfrm>
            <a:off x="6506477" y="5696333"/>
            <a:ext cx="822811" cy="333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93047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95C99-ED55-7A47-9CDF-FE8CB94A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V1.1 </a:t>
            </a:r>
            <a:r>
              <a:rPr lang="fr-FR" dirty="0" err="1"/>
              <a:t>Overview</a:t>
            </a:r>
            <a:br>
              <a:rPr lang="fr-FR" dirty="0"/>
            </a:br>
            <a:r>
              <a:rPr lang="fr-FR" dirty="0"/>
              <a:t>Data file 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2FA36-B0E1-394F-AD8A-DAA6E8B6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 format (Near Infra Red Spectrum, Images, Image Archives references, ….)</a:t>
            </a:r>
          </a:p>
          <a:p>
            <a:r>
              <a:rPr lang="en-GB" dirty="0"/>
              <a:t>Mostly tabular</a:t>
            </a:r>
          </a:p>
          <a:p>
            <a:r>
              <a:rPr lang="en-GB" dirty="0"/>
              <a:t>Metadata on each column header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FAAD9D-6B42-A047-BDEA-F336762BA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39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C9424E-570E-7A47-8E19-0FFA564496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32" y="2731241"/>
            <a:ext cx="12192000" cy="35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7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1241258" y="3227071"/>
            <a:ext cx="9817800" cy="20724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241258" y="170748"/>
            <a:ext cx="9817768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Why should we standardize phenotyping data?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41250" y="823430"/>
            <a:ext cx="94731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indent="-228594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enable anyone (including yourself) to reuse it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metadata about the experiment (who did it, for what purpose, where and how)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76192">
              <a:buClr>
                <a:schemeClr val="dk1"/>
              </a:buClr>
              <a:buSzPts val="2400"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3" indent="-228593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enable the (automatic) integration with other types of data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Linked data between datasets using </a:t>
            </a:r>
            <a:r>
              <a:rPr lang="en-GB" sz="24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identification of pivot objects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631504" y="3322310"/>
            <a:ext cx="9082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Phenotype 1 =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cultivar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an environment-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631504" y="3831011"/>
            <a:ext cx="9082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Phenotype 2 =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measurement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cultivar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an environment-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442754" y="4330422"/>
            <a:ext cx="63357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 = observed marker’s alleles on a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cultivar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5618410" y="4791118"/>
            <a:ext cx="5037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133"/>
            </a:pP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Climate 1 = climatic data at 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</a:t>
            </a:r>
            <a:r>
              <a:rPr lang="en-GB" sz="2133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GB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>
            <a:off x="4367808" y="3706352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16"/>
          <p:cNvCxnSpPr/>
          <p:nvPr/>
        </p:nvCxnSpPr>
        <p:spPr>
          <a:xfrm>
            <a:off x="6288021" y="3667356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9409113" y="3667356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10128448" y="3667356"/>
            <a:ext cx="0" cy="2400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9409113" y="4282416"/>
            <a:ext cx="0" cy="499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16"/>
          <p:cNvCxnSpPr/>
          <p:nvPr/>
        </p:nvCxnSpPr>
        <p:spPr>
          <a:xfrm>
            <a:off x="10154517" y="4282416"/>
            <a:ext cx="0" cy="4995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16"/>
          <p:cNvCxnSpPr/>
          <p:nvPr/>
        </p:nvCxnSpPr>
        <p:spPr>
          <a:xfrm>
            <a:off x="6288021" y="4197584"/>
            <a:ext cx="864000" cy="228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16"/>
          <p:cNvSpPr txBox="1"/>
          <p:nvPr/>
        </p:nvSpPr>
        <p:spPr>
          <a:xfrm>
            <a:off x="1317450" y="5395429"/>
            <a:ext cx="9473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3" indent="-228593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enable knowledge discovery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metadata about the experiment, controlled vocabularies, ontologies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097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2031799" y="565639"/>
            <a:ext cx="2463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5383B2D-CC12-8547-BA10-0FF5048C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Investigation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CB430D-D304-A54B-9554-8264A99D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Investigations are research programmes with defined aims. 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can exist at various scales: e.g. grant-funded programme of work with various published components; a single experiment.</a:t>
            </a:r>
          </a:p>
          <a:p>
            <a:pPr>
              <a:buClr>
                <a:srgbClr val="000000"/>
              </a:buClr>
              <a:buSzPts val="2000"/>
            </a:pPr>
            <a:endParaRPr lang="en-GB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2000"/>
            </a:pP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investigation holds one to many studies.</a:t>
            </a:r>
          </a:p>
          <a:p>
            <a:pPr>
              <a:buClr>
                <a:schemeClr val="dk1"/>
              </a:buClr>
              <a:buSzPts val="2000"/>
            </a:pPr>
            <a:endParaRPr lang="en-GB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Similar to Archive deposition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DOI</a:t>
            </a:r>
            <a:r>
              <a:rPr lang="en-GB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title, description, associated publications/people, ...</a:t>
            </a:r>
          </a:p>
          <a:p>
            <a:pPr>
              <a:buClr>
                <a:srgbClr val="000000"/>
              </a:buClr>
              <a:buSzPts val="2000"/>
            </a:pPr>
            <a:endParaRPr lang="en-GB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Investigation : </a:t>
            </a:r>
            <a:endParaRPr lang="en-GB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MAIZE [1]: the whole set of multilocal and pluriannual phenotyping experiments</a:t>
            </a:r>
          </a:p>
          <a:p>
            <a:pPr marL="457200" lvl="1" indent="0">
              <a:buClr>
                <a:srgbClr val="000000"/>
              </a:buClr>
              <a:buSzPts val="2000"/>
              <a:buNone/>
            </a:pPr>
            <a:endParaRPr lang="en-GB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POPLAR [2]: the whole set of multilocal measurements over three years</a:t>
            </a:r>
            <a:endParaRPr lang="en-GB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204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DA7AF5F-9008-9741-AAF2-A9042726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406BC89-A4A4-A84A-8630-43CB4A1CD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"study" (or experiment)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study = one location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800" b="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comprises a series of assays (or measurements) undertaken to answer a particular biological question.</a:t>
            </a:r>
          </a:p>
          <a:p>
            <a:pPr lvl="1">
              <a:buClr>
                <a:srgbClr val="000000"/>
              </a:buClr>
              <a:buSzPts val="2000"/>
            </a:pPr>
            <a:endParaRPr lang="en-GB"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endParaRPr lang="en-GB"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experiment as a whole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timing, location, statistical design, cultural </a:t>
            </a:r>
            <a:r>
              <a:rPr lang="en-GB" sz="2200" b="1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pratices</a:t>
            </a: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(but not event lists), etc...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 of Studies: </a:t>
            </a: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10" lvl="1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MAIZE [1] : 37 studies: year x location x treatment  (</a:t>
            </a:r>
            <a:r>
              <a:rPr lang="en-GB" sz="2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Gaillac</a:t>
            </a: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2012 rain, </a:t>
            </a:r>
            <a:r>
              <a:rPr lang="en-GB" sz="2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Gaillac</a:t>
            </a: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2013 watered,  …)</a:t>
            </a: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10" lvl="1" indent="-285750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POPLAR [2] : 3 locations over one to several years (Ardon_2003) (Ardon_2003-2005)</a:t>
            </a:r>
            <a:endParaRPr lang="en-GB"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6302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5139068" cy="908720"/>
          </a:xfrm>
        </p:spPr>
        <p:txBody>
          <a:bodyPr>
            <a:normAutofit/>
          </a:bodyPr>
          <a:lstStyle/>
          <a:p>
            <a:r>
              <a:rPr lang="fr-FR" dirty="0"/>
              <a:t>MIAPPE v1.1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Poplar</a:t>
            </a:r>
            <a:r>
              <a:rPr lang="fr-FR" dirty="0"/>
              <a:t> </a:t>
            </a:r>
            <a:r>
              <a:rPr lang="fr-FR" dirty="0" err="1"/>
              <a:t>Study</a:t>
            </a:r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= Trial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42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97725"/>
            <a:ext cx="12192000" cy="1160276"/>
          </a:xfrm>
          <a:prstGeom prst="rect">
            <a:avLst/>
          </a:prstGeom>
        </p:spPr>
      </p:pic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776" y="372239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6;p28">
            <a:extLst>
              <a:ext uri="{FF2B5EF4-FFF2-40B4-BE49-F238E27FC236}">
                <a16:creationId xmlns:a16="http://schemas.microsoft.com/office/drawing/2014/main" id="{3AF3A815-9376-0A47-9A44-AB2CD4809439}"/>
              </a:ext>
            </a:extLst>
          </p:cNvPr>
          <p:cNvSpPr txBox="1"/>
          <p:nvPr/>
        </p:nvSpPr>
        <p:spPr>
          <a:xfrm>
            <a:off x="7945860" y="2301883"/>
            <a:ext cx="746929" cy="35565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Study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8728DB96-D4F1-2147-B764-A56B15C34890}"/>
              </a:ext>
            </a:extLst>
          </p:cNvPr>
          <p:cNvSpPr/>
          <p:nvPr/>
        </p:nvSpPr>
        <p:spPr>
          <a:xfrm>
            <a:off x="1562100" y="2204484"/>
            <a:ext cx="6263463" cy="3493240"/>
          </a:xfrm>
          <a:prstGeom prst="bentArrow">
            <a:avLst>
              <a:gd name="adj1" fmla="val 4918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30BA146-1523-5E41-BED6-14F7554A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10" y="3026401"/>
            <a:ext cx="5913080" cy="2086433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3DB616F-30A6-5B44-A1DF-7B2A8FEEFE0B}"/>
              </a:ext>
            </a:extLst>
          </p:cNvPr>
          <p:cNvSpPr/>
          <p:nvPr/>
        </p:nvSpPr>
        <p:spPr>
          <a:xfrm>
            <a:off x="1087376" y="5915025"/>
            <a:ext cx="1827274" cy="94297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840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1173825" y="947224"/>
            <a:ext cx="98391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1610226" y="406266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1859420" y="3231981"/>
            <a:ext cx="374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the material used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accession, cultivar/variety, region of provenance, laboratory cross,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6443866" y="3290218"/>
            <a:ext cx="4382400" cy="1477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MCPD identification system: </a:t>
            </a:r>
            <a:endParaRPr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0990" indent="-38099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Genebank</a:t>
            </a:r>
            <a:r>
              <a:rPr lang="en-GB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/Lab + Species + accession number (mandatory)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0990" indent="-38099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3573602" y="4152170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4" name="Google Shape;244;p29"/>
          <p:cNvSpPr txBox="1"/>
          <p:nvPr/>
        </p:nvSpPr>
        <p:spPr>
          <a:xfrm>
            <a:off x="1780620" y="4768655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6421894" y="4814198"/>
            <a:ext cx="4382400" cy="923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0990" indent="-38099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+ internal accession number (mandatory)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0990" indent="-38099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URI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9"/>
          <p:cNvCxnSpPr/>
          <p:nvPr/>
        </p:nvCxnSpPr>
        <p:spPr>
          <a:xfrm>
            <a:off x="3573602" y="5371370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7" name="Google Shape;247;p29"/>
          <p:cNvSpPr txBox="1"/>
          <p:nvPr/>
        </p:nvSpPr>
        <p:spPr>
          <a:xfrm>
            <a:off x="6421894" y="5804798"/>
            <a:ext cx="4382400" cy="923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0989" indent="-380989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+ internal accession number (mandatory)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0989" indent="-380989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BioSample ID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1780620" y="5835455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65028FF-BDC1-714D-BB23-DA3E7B12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243C90-10E1-484F-8BAE-68569589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99" y="794204"/>
            <a:ext cx="11732351" cy="2574901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Biological material being studied 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Plus its source (stock </a:t>
            </a:r>
            <a:r>
              <a:rPr lang="en-GB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gen bank, etc…).</a:t>
            </a:r>
            <a:r>
              <a:rPr lang="en-GB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i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Crucial</a:t>
            </a:r>
            <a:r>
              <a:rPr lang="en-GB" sz="2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for integrating phenotyping data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genomic or genetic data.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Minimal </a:t>
            </a:r>
            <a:r>
              <a:rPr lang="en-GB" sz="2200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fields from </a:t>
            </a:r>
            <a:r>
              <a:rPr lang="en-GB" sz="2200" b="1" dirty="0" err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Multicrop</a:t>
            </a: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Passport Descriptor (MCPD) standard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GPS location for forest tree / in situ material provenance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4128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776" y="372239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6754264" cy="908720"/>
          </a:xfrm>
        </p:spPr>
        <p:txBody>
          <a:bodyPr>
            <a:normAutofit fontScale="90000"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93" y="821472"/>
            <a:ext cx="11617291" cy="5001419"/>
          </a:xfrm>
        </p:spPr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Identification</a:t>
            </a:r>
          </a:p>
          <a:p>
            <a:pPr lvl="1"/>
            <a:r>
              <a:rPr lang="fr-FR" dirty="0"/>
              <a:t>Description</a:t>
            </a:r>
          </a:p>
          <a:p>
            <a:r>
              <a:rPr lang="fr-FR" dirty="0"/>
              <a:t>Multi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Passport</a:t>
            </a:r>
            <a:r>
              <a:rPr lang="fr-FR" dirty="0"/>
              <a:t> </a:t>
            </a:r>
            <a:r>
              <a:rPr lang="fr-FR" dirty="0" err="1"/>
              <a:t>Descriptor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44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97725"/>
            <a:ext cx="12192000" cy="1160276"/>
          </a:xfrm>
          <a:prstGeom prst="rect">
            <a:avLst/>
          </a:prstGeom>
        </p:spPr>
      </p:pic>
      <p:sp>
        <p:nvSpPr>
          <p:cNvPr id="10" name="Google Shape;228;p28">
            <a:extLst>
              <a:ext uri="{FF2B5EF4-FFF2-40B4-BE49-F238E27FC236}">
                <a16:creationId xmlns:a16="http://schemas.microsoft.com/office/drawing/2014/main" id="{6A483A5B-9B91-2C4F-9B42-8703F94CABC5}"/>
              </a:ext>
            </a:extLst>
          </p:cNvPr>
          <p:cNvSpPr txBox="1"/>
          <p:nvPr/>
        </p:nvSpPr>
        <p:spPr>
          <a:xfrm>
            <a:off x="9030258" y="3180784"/>
            <a:ext cx="1861193" cy="35565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Observation Unit</a:t>
            </a:r>
            <a:endParaRPr sz="1244"/>
          </a:p>
        </p:txBody>
      </p:sp>
      <p:sp>
        <p:nvSpPr>
          <p:cNvPr id="11" name="Google Shape;229;p28">
            <a:extLst>
              <a:ext uri="{FF2B5EF4-FFF2-40B4-BE49-F238E27FC236}">
                <a16:creationId xmlns:a16="http://schemas.microsoft.com/office/drawing/2014/main" id="{3F08D6BA-82EA-014D-9EC1-33271614C6E8}"/>
              </a:ext>
            </a:extLst>
          </p:cNvPr>
          <p:cNvSpPr txBox="1"/>
          <p:nvPr/>
        </p:nvSpPr>
        <p:spPr>
          <a:xfrm>
            <a:off x="9639465" y="3973284"/>
            <a:ext cx="937864" cy="35565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>
                <a:solidFill>
                  <a:schemeClr val="dk1"/>
                </a:solidFill>
              </a:rPr>
              <a:t>Sample</a:t>
            </a:r>
            <a:endParaRPr sz="1777">
              <a:solidFill>
                <a:schemeClr val="dk1"/>
              </a:solidFill>
            </a:endParaRPr>
          </a:p>
        </p:txBody>
      </p:sp>
      <p:sp>
        <p:nvSpPr>
          <p:cNvPr id="12" name="Google Shape;230;p28">
            <a:extLst>
              <a:ext uri="{FF2B5EF4-FFF2-40B4-BE49-F238E27FC236}">
                <a16:creationId xmlns:a16="http://schemas.microsoft.com/office/drawing/2014/main" id="{260AC1B2-9CF7-D347-A8C9-9A6EBD82992A}"/>
              </a:ext>
            </a:extLst>
          </p:cNvPr>
          <p:cNvSpPr txBox="1"/>
          <p:nvPr/>
        </p:nvSpPr>
        <p:spPr>
          <a:xfrm>
            <a:off x="9444835" y="2490340"/>
            <a:ext cx="2016507" cy="355653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 dirty="0">
                <a:solidFill>
                  <a:schemeClr val="dk1"/>
                </a:solidFill>
              </a:rPr>
              <a:t>Biological material</a:t>
            </a:r>
            <a:endParaRPr sz="1777" dirty="0">
              <a:solidFill>
                <a:schemeClr val="dk1"/>
              </a:solidFill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ED29A34A-4F28-994B-87CA-8D153B157169}"/>
              </a:ext>
            </a:extLst>
          </p:cNvPr>
          <p:cNvSpPr/>
          <p:nvPr/>
        </p:nvSpPr>
        <p:spPr>
          <a:xfrm>
            <a:off x="262269" y="2360428"/>
            <a:ext cx="9084931" cy="3337296"/>
          </a:xfrm>
          <a:prstGeom prst="bentArrow">
            <a:avLst>
              <a:gd name="adj1" fmla="val 4918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4791DCD-93F7-BC4C-85E7-890668800049}"/>
              </a:ext>
            </a:extLst>
          </p:cNvPr>
          <p:cNvSpPr/>
          <p:nvPr/>
        </p:nvSpPr>
        <p:spPr>
          <a:xfrm>
            <a:off x="0" y="5915025"/>
            <a:ext cx="1152525" cy="94297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E52828-AA26-324D-BF82-DFAD780E2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34"/>
          <a:stretch/>
        </p:blipFill>
        <p:spPr>
          <a:xfrm>
            <a:off x="2988076" y="2755595"/>
            <a:ext cx="3451223" cy="31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29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1610227" y="455595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73000C-4E81-3F49-ABC5-1ACD94BE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Observed</a:t>
            </a:r>
            <a:r>
              <a:rPr lang="fr-FR" dirty="0"/>
              <a:t> Variable (</a:t>
            </a:r>
            <a:r>
              <a:rPr lang="fr-FR" dirty="0" err="1"/>
              <a:t>Assay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4DB98D-D7AC-7445-8FFE-623D4B746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1"/>
            <a:ext cx="5816301" cy="5268987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 Observed Variable (assay)</a:t>
            </a:r>
            <a:r>
              <a:rPr lang="en-GB" sz="2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measurement.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Targets a trait 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method and a scale.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Trait: Phenotype or Environment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Crop Ontology Trait Dictionary: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31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trait, </a:t>
            </a:r>
            <a:r>
              <a:rPr lang="en-GB" sz="3100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method, scale</a:t>
            </a: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study of Millet </a:t>
            </a:r>
            <a:r>
              <a:rPr lang="en-GB" sz="2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[1] :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level: 20 variables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Genotype/ Study level: 19 variable both phenotype and environment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 level: 9 variables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Female flowering days to silking D20deg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Plant height (cm)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DF1ACF-6EB8-1B4A-83B4-4FC7098E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030" y="2605237"/>
            <a:ext cx="2574290" cy="4181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F7B27EA3-E2BB-DC48-B959-3FE281F0EA88}"/>
              </a:ext>
            </a:extLst>
          </p:cNvPr>
          <p:cNvGrpSpPr/>
          <p:nvPr/>
        </p:nvGrpSpPr>
        <p:grpSpPr>
          <a:xfrm>
            <a:off x="6096000" y="794204"/>
            <a:ext cx="2497445" cy="4855123"/>
            <a:chOff x="5788732" y="616037"/>
            <a:chExt cx="2497445" cy="485512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F4C7B4D-2147-A642-B8EC-60F3275D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8733" y="616037"/>
              <a:ext cx="2479069" cy="41637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2B47F32-2068-2949-B17B-6F8D64DE1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8732" y="4779777"/>
              <a:ext cx="2497445" cy="6913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56844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EBBC1-91E3-2745-95BF-4610D13D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"/>
            <a:ext cx="4167961" cy="568479"/>
          </a:xfrm>
        </p:spPr>
        <p:txBody>
          <a:bodyPr/>
          <a:lstStyle/>
          <a:p>
            <a:r>
              <a:rPr lang="fr-FR" dirty="0"/>
              <a:t>MIAPPE v1.1 </a:t>
            </a:r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435A2-1782-0A48-AC91-0F7F7109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533"/>
            <a:ext cx="11617291" cy="5001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/>
              <a:t>Observed</a:t>
            </a:r>
            <a:r>
              <a:rPr lang="fr-FR" sz="2400" dirty="0"/>
              <a:t> Variable: Trait + Method + </a:t>
            </a:r>
            <a:r>
              <a:rPr lang="fr-FR" sz="2400" dirty="0" err="1"/>
              <a:t>Scale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C9883B-2EAF-9948-A742-66E3AAB70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46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F8CA8-0CF4-8747-A606-6E5999B93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97725"/>
            <a:ext cx="12192000" cy="1160276"/>
          </a:xfrm>
          <a:prstGeom prst="rect">
            <a:avLst/>
          </a:prstGeom>
        </p:spPr>
      </p:pic>
      <p:pic>
        <p:nvPicPr>
          <p:cNvPr id="6" name="Google Shape;224;p28">
            <a:extLst>
              <a:ext uri="{FF2B5EF4-FFF2-40B4-BE49-F238E27FC236}">
                <a16:creationId xmlns:a16="http://schemas.microsoft.com/office/drawing/2014/main" id="{0219A833-6B2B-6E40-9381-8CE03DDD3D8B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776" y="372239"/>
            <a:ext cx="6905225" cy="51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7;p28">
            <a:extLst>
              <a:ext uri="{FF2B5EF4-FFF2-40B4-BE49-F238E27FC236}">
                <a16:creationId xmlns:a16="http://schemas.microsoft.com/office/drawing/2014/main" id="{6B232DCB-D21C-4749-B8AD-CB4CB7164BDA}"/>
              </a:ext>
            </a:extLst>
          </p:cNvPr>
          <p:cNvSpPr txBox="1"/>
          <p:nvPr/>
        </p:nvSpPr>
        <p:spPr>
          <a:xfrm>
            <a:off x="7365313" y="3977607"/>
            <a:ext cx="2164695" cy="6292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81267" tIns="40623" rIns="81267" bIns="40623" anchor="t" anchorCtr="0">
            <a:noAutofit/>
          </a:bodyPr>
          <a:lstStyle/>
          <a:p>
            <a:pPr>
              <a:buSzPts val="2000"/>
            </a:pPr>
            <a:r>
              <a:rPr lang="en-GB" sz="1777" dirty="0">
                <a:solidFill>
                  <a:schemeClr val="dk1"/>
                </a:solidFill>
              </a:rPr>
              <a:t>Assay</a:t>
            </a:r>
            <a:endParaRPr sz="1777" dirty="0">
              <a:solidFill>
                <a:schemeClr val="dk1"/>
              </a:solidFill>
            </a:endParaRPr>
          </a:p>
          <a:p>
            <a:pPr>
              <a:buSzPts val="2000"/>
            </a:pPr>
            <a:r>
              <a:rPr lang="en-GB" sz="1777" dirty="0">
                <a:solidFill>
                  <a:schemeClr val="dk1"/>
                </a:solidFill>
              </a:rPr>
              <a:t>(Observed variable)</a:t>
            </a:r>
            <a:endParaRPr sz="1777" dirty="0">
              <a:solidFill>
                <a:schemeClr val="dk1"/>
              </a:solidFill>
            </a:endParaRPr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B19BA388-3B1F-E449-AB21-CF5C7EA3CEC4}"/>
              </a:ext>
            </a:extLst>
          </p:cNvPr>
          <p:cNvSpPr/>
          <p:nvPr/>
        </p:nvSpPr>
        <p:spPr>
          <a:xfrm>
            <a:off x="6188149" y="4068726"/>
            <a:ext cx="1177164" cy="1628999"/>
          </a:xfrm>
          <a:prstGeom prst="bentArrow">
            <a:avLst>
              <a:gd name="adj1" fmla="val 8834"/>
              <a:gd name="adj2" fmla="val 8441"/>
              <a:gd name="adj3" fmla="val 17883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148D394-4288-2144-9A83-F148CA62DAA4}"/>
              </a:ext>
            </a:extLst>
          </p:cNvPr>
          <p:cNvGrpSpPr/>
          <p:nvPr/>
        </p:nvGrpSpPr>
        <p:grpSpPr>
          <a:xfrm>
            <a:off x="90691" y="924945"/>
            <a:ext cx="5228512" cy="4772779"/>
            <a:chOff x="93689" y="921877"/>
            <a:chExt cx="3921384" cy="357958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0D57F93-50BA-9D49-AC26-0B675BBE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89" y="921877"/>
              <a:ext cx="3780764" cy="3134444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1008D98-34E7-5A40-A746-C769A4263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9027" y="1437071"/>
              <a:ext cx="2016046" cy="3064390"/>
            </a:xfrm>
            <a:prstGeom prst="rect">
              <a:avLst/>
            </a:prstGeom>
          </p:spPr>
        </p:pic>
      </p:grp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35D794B-C321-0A47-9F59-F531E2D8491D}"/>
              </a:ext>
            </a:extLst>
          </p:cNvPr>
          <p:cNvSpPr/>
          <p:nvPr/>
        </p:nvSpPr>
        <p:spPr>
          <a:xfrm>
            <a:off x="2916176" y="5933055"/>
            <a:ext cx="9275824" cy="448279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098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/>
        </p:nvSpPr>
        <p:spPr>
          <a:xfrm>
            <a:off x="1610227" y="455595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7D6464-A72D-8643-AC3A-89BAC735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MIAPPE main sections – Observation Unit,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D8EEAA-3A87-474E-B290-A92B01AA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Observation units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 in the study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Observations/measures are made on observation units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Treatments values are made on observation units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used for environmental variables.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are specific to MIAPPE: identifiers, location, replication, treatments, …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sample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portion of plant tissue </a:t>
            </a:r>
            <a:r>
              <a:rPr lang="en-GB" sz="2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extracted from an observation unit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sub-plant observations and/or molecular studies.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: </a:t>
            </a:r>
            <a:r>
              <a:rPr lang="en-GB" sz="22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identifiers, information about processing, …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029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1610227" y="364415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31"/>
          <p:cNvGrpSpPr/>
          <p:nvPr/>
        </p:nvGrpSpPr>
        <p:grpSpPr>
          <a:xfrm>
            <a:off x="6657727" y="3644154"/>
            <a:ext cx="1708238" cy="1331494"/>
            <a:chOff x="842457" y="1925053"/>
            <a:chExt cx="1708238" cy="1331494"/>
          </a:xfrm>
        </p:grpSpPr>
        <p:sp>
          <p:nvSpPr>
            <p:cNvPr id="265" name="Google Shape;26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276" name="Google Shape;27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285" name="Google Shape;28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294" name="Google Shape;29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03" name="Google Shape;30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12" name="Google Shape;31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21" name="Google Shape;32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9" name="Google Shape;329;p31"/>
          <p:cNvGrpSpPr/>
          <p:nvPr/>
        </p:nvGrpSpPr>
        <p:grpSpPr>
          <a:xfrm>
            <a:off x="1947357" y="1935743"/>
            <a:ext cx="1708238" cy="1331494"/>
            <a:chOff x="842457" y="1925053"/>
            <a:chExt cx="1708238" cy="1331494"/>
          </a:xfrm>
        </p:grpSpPr>
        <p:sp>
          <p:nvSpPr>
            <p:cNvPr id="330" name="Google Shape;33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32" name="Google Shape;33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341" name="Google Shape;34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368" name="Google Shape;36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377" name="Google Shape;37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386" name="Google Shape;38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4" name="Google Shape;394;p31"/>
          <p:cNvGrpSpPr/>
          <p:nvPr/>
        </p:nvGrpSpPr>
        <p:grpSpPr>
          <a:xfrm>
            <a:off x="4298532" y="3644154"/>
            <a:ext cx="1708238" cy="1331494"/>
            <a:chOff x="842457" y="1925053"/>
            <a:chExt cx="1708238" cy="1331494"/>
          </a:xfrm>
        </p:grpSpPr>
        <p:sp>
          <p:nvSpPr>
            <p:cNvPr id="395" name="Google Shape;39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06" name="Google Shape;40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33" name="Google Shape;43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442" name="Google Shape;44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451" name="Google Shape;45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9" name="Google Shape;459;p31"/>
          <p:cNvGrpSpPr/>
          <p:nvPr/>
        </p:nvGrpSpPr>
        <p:grpSpPr>
          <a:xfrm>
            <a:off x="1969948" y="3644154"/>
            <a:ext cx="1708238" cy="1331494"/>
            <a:chOff x="842457" y="1925053"/>
            <a:chExt cx="1708238" cy="1331494"/>
          </a:xfrm>
        </p:grpSpPr>
        <p:sp>
          <p:nvSpPr>
            <p:cNvPr id="460" name="Google Shape;46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" name="Google Shape;46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462" name="Google Shape;46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471" name="Google Shape;47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480" name="Google Shape;48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489" name="Google Shape;48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498" name="Google Shape;49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07" name="Google Shape;50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16" name="Google Shape;51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4" name="Google Shape;524;p31"/>
          <p:cNvGrpSpPr/>
          <p:nvPr/>
        </p:nvGrpSpPr>
        <p:grpSpPr>
          <a:xfrm>
            <a:off x="6657727" y="1935743"/>
            <a:ext cx="1708238" cy="1331494"/>
            <a:chOff x="842457" y="1925053"/>
            <a:chExt cx="1708238" cy="1331494"/>
          </a:xfrm>
        </p:grpSpPr>
        <p:sp>
          <p:nvSpPr>
            <p:cNvPr id="525" name="Google Shape;525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6" name="Google Shape;526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27" name="Google Shape;52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5" name="Google Shape;535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536" name="Google Shape;53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545" name="Google Shape;545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554" name="Google Shape;554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572" name="Google Shape;57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581" name="Google Shape;58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9" name="Google Shape;589;p31"/>
          <p:cNvGrpSpPr/>
          <p:nvPr/>
        </p:nvGrpSpPr>
        <p:grpSpPr>
          <a:xfrm>
            <a:off x="4298532" y="1935743"/>
            <a:ext cx="1708238" cy="1331494"/>
            <a:chOff x="842457" y="1925053"/>
            <a:chExt cx="1708238" cy="1331494"/>
          </a:xfrm>
        </p:grpSpPr>
        <p:sp>
          <p:nvSpPr>
            <p:cNvPr id="590" name="Google Shape;590;p31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31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592" name="Google Shape;592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31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01" name="Google Shape;601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31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610" name="Google Shape;610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31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619" name="Google Shape;619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31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628" name="Google Shape;628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31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637" name="Google Shape;637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31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646" name="Google Shape;646;p31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4" name="Google Shape;654;p31"/>
          <p:cNvSpPr txBox="1"/>
          <p:nvPr/>
        </p:nvSpPr>
        <p:spPr>
          <a:xfrm>
            <a:off x="1227930" y="1111274"/>
            <a:ext cx="89051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 </a:t>
            </a:r>
            <a:r>
              <a:rPr lang="en-GB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al., 2012,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1"/>
          <p:cNvSpPr txBox="1"/>
          <p:nvPr/>
        </p:nvSpPr>
        <p:spPr>
          <a:xfrm>
            <a:off x="1794957" y="5283448"/>
            <a:ext cx="703269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randomized blocks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observation unit = one tree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treatment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replicates defined by their position in each block: row and column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1"/>
          <p:cNvSpPr txBox="1"/>
          <p:nvPr/>
        </p:nvSpPr>
        <p:spPr>
          <a:xfrm>
            <a:off x="7685570" y="1022921"/>
            <a:ext cx="3365024" cy="73866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Populus deltoïdes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INRA:73028-62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doi:10.15454/1.4921786081024297E12</a:t>
            </a:r>
            <a:endParaRPr/>
          </a:p>
        </p:txBody>
      </p:sp>
      <p:cxnSp>
        <p:nvCxnSpPr>
          <p:cNvPr id="657" name="Google Shape;657;p31"/>
          <p:cNvCxnSpPr>
            <a:stCxn id="656" idx="2"/>
            <a:endCxn id="573" idx="7"/>
          </p:cNvCxnSpPr>
          <p:nvPr/>
        </p:nvCxnSpPr>
        <p:spPr>
          <a:xfrm flipH="1">
            <a:off x="7079682" y="1761585"/>
            <a:ext cx="2288400" cy="111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8" name="Google Shape;658;p31"/>
          <p:cNvCxnSpPr>
            <a:stCxn id="656" idx="2"/>
            <a:endCxn id="287" idx="6"/>
          </p:cNvCxnSpPr>
          <p:nvPr/>
        </p:nvCxnSpPr>
        <p:spPr>
          <a:xfrm flipH="1">
            <a:off x="7306182" y="1761585"/>
            <a:ext cx="20619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9" name="Google Shape;659;p31"/>
          <p:cNvCxnSpPr>
            <a:stCxn id="656" idx="2"/>
            <a:endCxn id="607" idx="0"/>
          </p:cNvCxnSpPr>
          <p:nvPr/>
        </p:nvCxnSpPr>
        <p:spPr>
          <a:xfrm flipH="1">
            <a:off x="5626482" y="1761585"/>
            <a:ext cx="3741600" cy="39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0" name="Google Shape;660;p31"/>
          <p:cNvCxnSpPr>
            <a:stCxn id="656" idx="2"/>
            <a:endCxn id="362" idx="2"/>
          </p:cNvCxnSpPr>
          <p:nvPr/>
        </p:nvCxnSpPr>
        <p:spPr>
          <a:xfrm flipH="1">
            <a:off x="2583282" y="1761585"/>
            <a:ext cx="6784800" cy="84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1" name="Google Shape;661;p31"/>
          <p:cNvCxnSpPr>
            <a:stCxn id="656" idx="2"/>
            <a:endCxn id="435" idx="0"/>
          </p:cNvCxnSpPr>
          <p:nvPr/>
        </p:nvCxnSpPr>
        <p:spPr>
          <a:xfrm flipH="1">
            <a:off x="4842882" y="1761585"/>
            <a:ext cx="4525200" cy="261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2" name="Google Shape;662;p31"/>
          <p:cNvCxnSpPr>
            <a:stCxn id="656" idx="2"/>
            <a:endCxn id="485" idx="2"/>
          </p:cNvCxnSpPr>
          <p:nvPr/>
        </p:nvCxnSpPr>
        <p:spPr>
          <a:xfrm flipH="1">
            <a:off x="2997882" y="1761585"/>
            <a:ext cx="6370200" cy="238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6CDB85CD-343C-D843-850C-F85166CE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Observation Unit, </a:t>
            </a:r>
            <a:r>
              <a:rPr lang="fr-FR" dirty="0" err="1"/>
              <a:t>Samples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560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2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32"/>
          <p:cNvGrpSpPr/>
          <p:nvPr/>
        </p:nvGrpSpPr>
        <p:grpSpPr>
          <a:xfrm>
            <a:off x="3022178" y="2753892"/>
            <a:ext cx="1708238" cy="1331494"/>
            <a:chOff x="842457" y="1925053"/>
            <a:chExt cx="1708238" cy="1331494"/>
          </a:xfrm>
        </p:grpSpPr>
        <p:sp>
          <p:nvSpPr>
            <p:cNvPr id="671" name="Google Shape;671;p32"/>
            <p:cNvSpPr/>
            <p:nvPr/>
          </p:nvSpPr>
          <p:spPr>
            <a:xfrm>
              <a:off x="842457" y="1925053"/>
              <a:ext cx="1708238" cy="1331494"/>
            </a:xfrm>
            <a:prstGeom prst="rect">
              <a:avLst/>
            </a:prstGeom>
            <a:noFill/>
            <a:ln w="28575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2" name="Google Shape;672;p32"/>
            <p:cNvGrpSpPr/>
            <p:nvPr/>
          </p:nvGrpSpPr>
          <p:grpSpPr>
            <a:xfrm>
              <a:off x="890585" y="1973179"/>
              <a:ext cx="1580146" cy="224589"/>
              <a:chOff x="914402" y="1973179"/>
              <a:chExt cx="1580146" cy="224589"/>
            </a:xfrm>
          </p:grpSpPr>
          <p:sp>
            <p:nvSpPr>
              <p:cNvPr id="673" name="Google Shape;673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1" name="Google Shape;681;p32"/>
            <p:cNvGrpSpPr/>
            <p:nvPr/>
          </p:nvGrpSpPr>
          <p:grpSpPr>
            <a:xfrm>
              <a:off x="890585" y="2144290"/>
              <a:ext cx="1580146" cy="224589"/>
              <a:chOff x="914402" y="1973179"/>
              <a:chExt cx="1580146" cy="224589"/>
            </a:xfrm>
          </p:grpSpPr>
          <p:sp>
            <p:nvSpPr>
              <p:cNvPr id="682" name="Google Shape;682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" name="Google Shape;690;p32"/>
            <p:cNvGrpSpPr/>
            <p:nvPr/>
          </p:nvGrpSpPr>
          <p:grpSpPr>
            <a:xfrm>
              <a:off x="890585" y="2315401"/>
              <a:ext cx="1580146" cy="224589"/>
              <a:chOff x="914402" y="1973179"/>
              <a:chExt cx="1580146" cy="224589"/>
            </a:xfrm>
          </p:grpSpPr>
          <p:sp>
            <p:nvSpPr>
              <p:cNvPr id="691" name="Google Shape;691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9" name="Google Shape;699;p32"/>
            <p:cNvGrpSpPr/>
            <p:nvPr/>
          </p:nvGrpSpPr>
          <p:grpSpPr>
            <a:xfrm>
              <a:off x="890585" y="2486512"/>
              <a:ext cx="1580146" cy="224589"/>
              <a:chOff x="914402" y="1973179"/>
              <a:chExt cx="1580146" cy="224589"/>
            </a:xfrm>
          </p:grpSpPr>
          <p:sp>
            <p:nvSpPr>
              <p:cNvPr id="700" name="Google Shape;700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8" name="Google Shape;708;p32"/>
            <p:cNvGrpSpPr/>
            <p:nvPr/>
          </p:nvGrpSpPr>
          <p:grpSpPr>
            <a:xfrm>
              <a:off x="890585" y="2657623"/>
              <a:ext cx="1580146" cy="224589"/>
              <a:chOff x="914402" y="1973179"/>
              <a:chExt cx="1580146" cy="224589"/>
            </a:xfrm>
          </p:grpSpPr>
          <p:sp>
            <p:nvSpPr>
              <p:cNvPr id="709" name="Google Shape;709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7" name="Google Shape;717;p32"/>
            <p:cNvGrpSpPr/>
            <p:nvPr/>
          </p:nvGrpSpPr>
          <p:grpSpPr>
            <a:xfrm>
              <a:off x="890585" y="2828734"/>
              <a:ext cx="1580146" cy="224589"/>
              <a:chOff x="914402" y="1973179"/>
              <a:chExt cx="1580146" cy="224589"/>
            </a:xfrm>
          </p:grpSpPr>
          <p:sp>
            <p:nvSpPr>
              <p:cNvPr id="718" name="Google Shape;718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6" name="Google Shape;726;p32"/>
            <p:cNvGrpSpPr/>
            <p:nvPr/>
          </p:nvGrpSpPr>
          <p:grpSpPr>
            <a:xfrm>
              <a:off x="896888" y="2999844"/>
              <a:ext cx="1580146" cy="224589"/>
              <a:chOff x="914402" y="1973179"/>
              <a:chExt cx="1580146" cy="224589"/>
            </a:xfrm>
          </p:grpSpPr>
          <p:sp>
            <p:nvSpPr>
              <p:cNvPr id="727" name="Google Shape;727;p32"/>
              <p:cNvSpPr/>
              <p:nvPr/>
            </p:nvSpPr>
            <p:spPr>
              <a:xfrm>
                <a:off x="914402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2"/>
              <p:cNvSpPr/>
              <p:nvPr/>
            </p:nvSpPr>
            <p:spPr>
              <a:xfrm>
                <a:off x="1110345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2"/>
              <p:cNvSpPr/>
              <p:nvPr/>
            </p:nvSpPr>
            <p:spPr>
              <a:xfrm>
                <a:off x="1306288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2"/>
              <p:cNvSpPr/>
              <p:nvPr/>
            </p:nvSpPr>
            <p:spPr>
              <a:xfrm>
                <a:off x="150223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1698174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1894117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2090060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2286001" y="1973179"/>
                <a:ext cx="208547" cy="224589"/>
              </a:xfrm>
              <a:prstGeom prst="ellipse">
                <a:avLst/>
              </a:prstGeom>
              <a:solidFill>
                <a:srgbClr val="5481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5" name="Google Shape;735;p32"/>
          <p:cNvSpPr txBox="1"/>
          <p:nvPr/>
        </p:nvSpPr>
        <p:spPr>
          <a:xfrm>
            <a:off x="1227930" y="1111274"/>
            <a:ext cx="89051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Monclus </a:t>
            </a:r>
            <a:r>
              <a:rPr lang="en-GB" sz="20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al., 2012,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2"/>
          <p:cNvSpPr txBox="1"/>
          <p:nvPr/>
        </p:nvSpPr>
        <p:spPr>
          <a:xfrm>
            <a:off x="2597915" y="4298864"/>
            <a:ext cx="29803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tree of each block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for each observation unit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p32"/>
          <p:cNvCxnSpPr>
            <a:stCxn id="703" idx="2"/>
          </p:cNvCxnSpPr>
          <p:nvPr/>
        </p:nvCxnSpPr>
        <p:spPr>
          <a:xfrm rot="10800000" flipH="1">
            <a:off x="3658135" y="3368845"/>
            <a:ext cx="2123100" cy="5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8" name="Google Shape;738;p32"/>
          <p:cNvSpPr txBox="1"/>
          <p:nvPr/>
        </p:nvSpPr>
        <p:spPr>
          <a:xfrm>
            <a:off x="5781174" y="3197718"/>
            <a:ext cx="1236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leaf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9" name="Google Shape;739;p32"/>
          <p:cNvCxnSpPr>
            <a:stCxn id="738" idx="3"/>
          </p:cNvCxnSpPr>
          <p:nvPr/>
        </p:nvCxnSpPr>
        <p:spPr>
          <a:xfrm rot="10800000" flipH="1">
            <a:off x="7017410" y="2801884"/>
            <a:ext cx="544500" cy="58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0" name="Google Shape;740;p32"/>
          <p:cNvCxnSpPr>
            <a:stCxn id="738" idx="3"/>
          </p:cNvCxnSpPr>
          <p:nvPr/>
        </p:nvCxnSpPr>
        <p:spPr>
          <a:xfrm rot="10800000" flipH="1">
            <a:off x="7017410" y="3197584"/>
            <a:ext cx="544500" cy="184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1" name="Google Shape;741;p32"/>
          <p:cNvCxnSpPr>
            <a:stCxn id="738" idx="3"/>
          </p:cNvCxnSpPr>
          <p:nvPr/>
        </p:nvCxnSpPr>
        <p:spPr>
          <a:xfrm>
            <a:off x="7017410" y="3382384"/>
            <a:ext cx="544500" cy="104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2" name="Google Shape;742;p32"/>
          <p:cNvCxnSpPr>
            <a:stCxn id="738" idx="3"/>
          </p:cNvCxnSpPr>
          <p:nvPr/>
        </p:nvCxnSpPr>
        <p:spPr>
          <a:xfrm>
            <a:off x="7017410" y="3382384"/>
            <a:ext cx="544500" cy="446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3" name="Google Shape;743;p32"/>
          <p:cNvCxnSpPr>
            <a:stCxn id="738" idx="3"/>
          </p:cNvCxnSpPr>
          <p:nvPr/>
        </p:nvCxnSpPr>
        <p:spPr>
          <a:xfrm>
            <a:off x="7017410" y="3382384"/>
            <a:ext cx="544500" cy="86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44" name="Google Shape;744;p32"/>
          <p:cNvCxnSpPr>
            <a:stCxn id="738" idx="3"/>
          </p:cNvCxnSpPr>
          <p:nvPr/>
        </p:nvCxnSpPr>
        <p:spPr>
          <a:xfrm rot="10800000" flipH="1">
            <a:off x="7017410" y="2540284"/>
            <a:ext cx="544500" cy="84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45" name="Google Shape;745;p32"/>
          <p:cNvSpPr/>
          <p:nvPr/>
        </p:nvSpPr>
        <p:spPr>
          <a:xfrm>
            <a:off x="7742272" y="2361561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2"/>
          <p:cNvSpPr/>
          <p:nvPr/>
        </p:nvSpPr>
        <p:spPr>
          <a:xfrm>
            <a:off x="7742272" y="2705247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2"/>
          <p:cNvSpPr/>
          <p:nvPr/>
        </p:nvSpPr>
        <p:spPr>
          <a:xfrm>
            <a:off x="7742272" y="3048933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2"/>
          <p:cNvSpPr/>
          <p:nvPr/>
        </p:nvSpPr>
        <p:spPr>
          <a:xfrm>
            <a:off x="7742272" y="3392619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2"/>
          <p:cNvSpPr/>
          <p:nvPr/>
        </p:nvSpPr>
        <p:spPr>
          <a:xfrm>
            <a:off x="7742272" y="3736305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2"/>
          <p:cNvSpPr/>
          <p:nvPr/>
        </p:nvSpPr>
        <p:spPr>
          <a:xfrm>
            <a:off x="7742272" y="4079991"/>
            <a:ext cx="326752" cy="325711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2"/>
          <p:cNvSpPr txBox="1"/>
          <p:nvPr/>
        </p:nvSpPr>
        <p:spPr>
          <a:xfrm>
            <a:off x="7446139" y="4483529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leaf disks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2"/>
          <p:cNvSpPr txBox="1"/>
          <p:nvPr/>
        </p:nvSpPr>
        <p:spPr>
          <a:xfrm>
            <a:off x="7133450" y="1805147"/>
            <a:ext cx="1710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of samples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2"/>
          <p:cNvSpPr txBox="1"/>
          <p:nvPr/>
        </p:nvSpPr>
        <p:spPr>
          <a:xfrm>
            <a:off x="1227930" y="5520094"/>
            <a:ext cx="9593179" cy="92333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types of processing of the leaf disks depending on the measurement: can be captured by different sets of samples (e.g. if subsampling generates repetitions) or in the method of the observed variable.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" name="Google Shape;754;p32"/>
          <p:cNvCxnSpPr>
            <a:stCxn id="755" idx="2"/>
            <a:endCxn id="703" idx="7"/>
          </p:cNvCxnSpPr>
          <p:nvPr/>
        </p:nvCxnSpPr>
        <p:spPr>
          <a:xfrm>
            <a:off x="2939295" y="2561239"/>
            <a:ext cx="896700" cy="786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55" name="Google Shape;755;p32"/>
          <p:cNvSpPr txBox="1"/>
          <p:nvPr/>
        </p:nvSpPr>
        <p:spPr>
          <a:xfrm>
            <a:off x="1227929" y="1607133"/>
            <a:ext cx="3422732" cy="95410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Populus deltoïdes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INRA:73028-62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doi:10.15454/1.4921786081024297E12</a:t>
            </a:r>
            <a:endParaRPr/>
          </a:p>
          <a:p>
            <a:r>
              <a:rPr lang="en-GB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[observation unit] : Block1-Row4-Col4</a:t>
            </a:r>
            <a:endParaRPr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83176D-5FA2-E746-85DC-EF32FB2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Observation Unit, </a:t>
            </a:r>
            <a:r>
              <a:rPr lang="fr-FR" dirty="0" err="1"/>
              <a:t>Samples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389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Groupe 6">
            <a:extLst>
              <a:ext uri="{FF2B5EF4-FFF2-40B4-BE49-F238E27FC236}">
                <a16:creationId xmlns:a16="http://schemas.microsoft.com/office/drawing/2014/main" id="{4A0405A6-469D-974C-A6D3-8B811185B7DF}"/>
              </a:ext>
            </a:extLst>
          </p:cNvPr>
          <p:cNvGrpSpPr>
            <a:grpSpLocks/>
          </p:cNvGrpSpPr>
          <p:nvPr/>
        </p:nvGrpSpPr>
        <p:grpSpPr bwMode="auto">
          <a:xfrm>
            <a:off x="3949701" y="5203825"/>
            <a:ext cx="3730625" cy="1676400"/>
            <a:chOff x="-9509" y="4155448"/>
            <a:chExt cx="3731100" cy="2041200"/>
          </a:xfrm>
        </p:grpSpPr>
        <p:sp>
          <p:nvSpPr>
            <p:cNvPr id="24603" name="Google Shape;136;p20">
              <a:extLst>
                <a:ext uri="{FF2B5EF4-FFF2-40B4-BE49-F238E27FC236}">
                  <a16:creationId xmlns:a16="http://schemas.microsoft.com/office/drawing/2014/main" id="{646198FF-DD27-D14F-802B-D06337379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09" y="4155448"/>
              <a:ext cx="3731100" cy="2041200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952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24604" name="Google Shape;137;p20">
              <a:extLst>
                <a:ext uri="{FF2B5EF4-FFF2-40B4-BE49-F238E27FC236}">
                  <a16:creationId xmlns:a16="http://schemas.microsoft.com/office/drawing/2014/main" id="{5C759D1E-B70C-B849-BD38-95B9969F3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91" y="4155448"/>
              <a:ext cx="2064677" cy="37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fr-FR" sz="1800" b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Environment</a:t>
              </a:r>
              <a:endParaRPr lang="fr-FR" altLang="fr-FR" sz="1800" b="1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</p:txBody>
        </p:sp>
      </p:grpSp>
      <p:sp>
        <p:nvSpPr>
          <p:cNvPr id="24580" name="Google Shape;135;p20">
            <a:extLst>
              <a:ext uri="{FF2B5EF4-FFF2-40B4-BE49-F238E27FC236}">
                <a16:creationId xmlns:a16="http://schemas.microsoft.com/office/drawing/2014/main" id="{DA2193A6-E611-1342-B807-BF7A2283A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>
                <a:latin typeface="Corbel" panose="020B0503020204020204" pitchFamily="34" charset="0"/>
              </a:rPr>
              <a:t>Genome / Environment / Phenome</a:t>
            </a:r>
            <a:endParaRPr lang="fr-FR" altLang="fr-FR" dirty="0">
              <a:latin typeface="Corbel" panose="020B0503020204020204" pitchFamily="34" charset="0"/>
            </a:endParaRPr>
          </a:p>
        </p:txBody>
      </p:sp>
      <p:sp>
        <p:nvSpPr>
          <p:cNvPr id="24581" name="Google Shape;136;p20">
            <a:extLst>
              <a:ext uri="{FF2B5EF4-FFF2-40B4-BE49-F238E27FC236}">
                <a16:creationId xmlns:a16="http://schemas.microsoft.com/office/drawing/2014/main" id="{67B53F9E-D82A-264F-A2EB-3796B62B2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38214"/>
            <a:ext cx="3730625" cy="204152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24582" name="Google Shape;137;p20">
            <a:extLst>
              <a:ext uri="{FF2B5EF4-FFF2-40B4-BE49-F238E27FC236}">
                <a16:creationId xmlns:a16="http://schemas.microsoft.com/office/drawing/2014/main" id="{259074E6-077F-154E-84F2-1A0220A2E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1" y="901700"/>
            <a:ext cx="3552825" cy="41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fr-FR" sz="1800" b="1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Genetics &amp; Genomics</a:t>
            </a:r>
            <a:endParaRPr lang="fr-FR" altLang="fr-FR" sz="1800" b="1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sp>
        <p:nvSpPr>
          <p:cNvPr id="24583" name="Google Shape;138;p20">
            <a:extLst>
              <a:ext uri="{FF2B5EF4-FFF2-40B4-BE49-F238E27FC236}">
                <a16:creationId xmlns:a16="http://schemas.microsoft.com/office/drawing/2014/main" id="{CFB4EC2B-40F1-B34C-9757-B6A811323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1" y="938214"/>
            <a:ext cx="3787775" cy="204152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fr-FR" altLang="fr-FR"/>
          </a:p>
        </p:txBody>
      </p:sp>
      <p:sp>
        <p:nvSpPr>
          <p:cNvPr id="24584" name="Google Shape;139;p20">
            <a:extLst>
              <a:ext uri="{FF2B5EF4-FFF2-40B4-BE49-F238E27FC236}">
                <a16:creationId xmlns:a16="http://schemas.microsoft.com/office/drawing/2014/main" id="{3E88F4F4-E1DD-8244-BE68-EB55C262A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2" y="977900"/>
            <a:ext cx="3552825" cy="41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fr-FR" sz="1800" b="1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rPr>
              <a:t>Phenomics</a:t>
            </a:r>
            <a:endParaRPr lang="fr-FR" altLang="fr-FR" sz="1800" b="1">
              <a:latin typeface="Corbel" panose="020B0503020204020204" pitchFamily="34" charset="0"/>
              <a:ea typeface="Corbel" panose="020B0503020204020204" pitchFamily="34" charset="0"/>
              <a:cs typeface="Corbel" panose="020B0503020204020204" pitchFamily="34" charset="0"/>
              <a:sym typeface="Corbel" panose="020B0503020204020204" pitchFamily="34" charset="0"/>
            </a:endParaRPr>
          </a:p>
        </p:txBody>
      </p:sp>
      <p:pic>
        <p:nvPicPr>
          <p:cNvPr id="24585" name="Google Shape;140;p20">
            <a:extLst>
              <a:ext uri="{FF2B5EF4-FFF2-40B4-BE49-F238E27FC236}">
                <a16:creationId xmlns:a16="http://schemas.microsoft.com/office/drawing/2014/main" id="{2975140F-A33B-A94D-942B-F056A989774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9426" y="1174749"/>
            <a:ext cx="1765300" cy="88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Google Shape;141;p20" descr="edited2 (3)-2.png">
            <a:extLst>
              <a:ext uri="{FF2B5EF4-FFF2-40B4-BE49-F238E27FC236}">
                <a16:creationId xmlns:a16="http://schemas.microsoft.com/office/drawing/2014/main" id="{BBB63CC0-B557-394F-9669-DAD6D0F0126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0426" y="1138238"/>
            <a:ext cx="858839" cy="971551"/>
          </a:xfrm>
          <a:prstGeom prst="rect">
            <a:avLst/>
          </a:prstGeom>
          <a:noFill/>
          <a:ln w="19050">
            <a:solidFill>
              <a:srgbClr val="6AA84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7" name="Google Shape;142;p20">
            <a:extLst>
              <a:ext uri="{FF2B5EF4-FFF2-40B4-BE49-F238E27FC236}">
                <a16:creationId xmlns:a16="http://schemas.microsoft.com/office/drawing/2014/main" id="{B29B92C3-AA5E-2C47-B3BA-BCE3CAB6793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2" y="1898651"/>
            <a:ext cx="1636713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Google Shape;143;p20">
            <a:extLst>
              <a:ext uri="{FF2B5EF4-FFF2-40B4-BE49-F238E27FC236}">
                <a16:creationId xmlns:a16="http://schemas.microsoft.com/office/drawing/2014/main" id="{835D9BE6-B48C-0341-B795-00FD65FBBE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1" y="1827214"/>
            <a:ext cx="25908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Google Shape;144;p20">
            <a:extLst>
              <a:ext uri="{FF2B5EF4-FFF2-40B4-BE49-F238E27FC236}">
                <a16:creationId xmlns:a16="http://schemas.microsoft.com/office/drawing/2014/main" id="{56AFB546-C83F-6740-9BD1-06BAFBCC298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2139" y="1214439"/>
            <a:ext cx="1538287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90" name="Groupe 7">
            <a:extLst>
              <a:ext uri="{FF2B5EF4-FFF2-40B4-BE49-F238E27FC236}">
                <a16:creationId xmlns:a16="http://schemas.microsoft.com/office/drawing/2014/main" id="{C2705DB2-68DC-7541-8505-476FFAE64E70}"/>
              </a:ext>
            </a:extLst>
          </p:cNvPr>
          <p:cNvGrpSpPr>
            <a:grpSpLocks/>
          </p:cNvGrpSpPr>
          <p:nvPr/>
        </p:nvGrpSpPr>
        <p:grpSpPr bwMode="auto">
          <a:xfrm>
            <a:off x="4079875" y="5645151"/>
            <a:ext cx="3430588" cy="1084263"/>
            <a:chOff x="4007768" y="5373216"/>
            <a:chExt cx="3431118" cy="1083690"/>
          </a:xfrm>
        </p:grpSpPr>
        <p:pic>
          <p:nvPicPr>
            <p:cNvPr id="24600" name="Google Shape;145;p20">
              <a:extLst>
                <a:ext uri="{FF2B5EF4-FFF2-40B4-BE49-F238E27FC236}">
                  <a16:creationId xmlns:a16="http://schemas.microsoft.com/office/drawing/2014/main" id="{5F73EFD0-5CD3-0A49-B3E2-2C090CDF3529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768" y="5373216"/>
              <a:ext cx="1069076" cy="107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1" name="Google Shape;146;p20">
              <a:extLst>
                <a:ext uri="{FF2B5EF4-FFF2-40B4-BE49-F238E27FC236}">
                  <a16:creationId xmlns:a16="http://schemas.microsoft.com/office/drawing/2014/main" id="{28E9D86B-DC98-F043-A2F7-F63726F9157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889" y="5373216"/>
              <a:ext cx="1152128" cy="108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Google Shape;147;p20">
              <a:extLst>
                <a:ext uri="{FF2B5EF4-FFF2-40B4-BE49-F238E27FC236}">
                  <a16:creationId xmlns:a16="http://schemas.microsoft.com/office/drawing/2014/main" id="{E55255A9-1E38-B842-B6C2-B7E4D2C74F20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6586" y="5373216"/>
              <a:ext cx="1932300" cy="108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91" name="Groupe 16">
            <a:extLst>
              <a:ext uri="{FF2B5EF4-FFF2-40B4-BE49-F238E27FC236}">
                <a16:creationId xmlns:a16="http://schemas.microsoft.com/office/drawing/2014/main" id="{1A946B15-6D01-BE44-A19E-B0D6E25184CE}"/>
              </a:ext>
            </a:extLst>
          </p:cNvPr>
          <p:cNvGrpSpPr>
            <a:grpSpLocks/>
          </p:cNvGrpSpPr>
          <p:nvPr/>
        </p:nvGrpSpPr>
        <p:grpSpPr bwMode="auto">
          <a:xfrm>
            <a:off x="3319465" y="2541590"/>
            <a:ext cx="4986337" cy="2263775"/>
            <a:chOff x="3422134" y="2683585"/>
            <a:chExt cx="4985227" cy="2263917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274F237-0251-1840-AF67-F4089F6544EA}"/>
                </a:ext>
              </a:extLst>
            </p:cNvPr>
            <p:cNvSpPr/>
            <p:nvPr/>
          </p:nvSpPr>
          <p:spPr bwMode="auto">
            <a:xfrm>
              <a:off x="3422134" y="2683585"/>
              <a:ext cx="4985227" cy="226391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 sz="1400">
                <a:latin typeface="Arial" pitchFamily="-112" charset="0"/>
                <a:ea typeface="Geneva" pitchFamily="-112" charset="0"/>
              </a:endParaRPr>
            </a:p>
          </p:txBody>
        </p:sp>
        <p:sp>
          <p:nvSpPr>
            <p:cNvPr id="24598" name="Google Shape;151;p20">
              <a:extLst>
                <a:ext uri="{FF2B5EF4-FFF2-40B4-BE49-F238E27FC236}">
                  <a16:creationId xmlns:a16="http://schemas.microsoft.com/office/drawing/2014/main" id="{7BE93F7B-C1DB-0344-81C8-8ED5D9228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1207" y="2758378"/>
              <a:ext cx="3947191" cy="33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fr-FR" sz="2000" b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Plant </a:t>
              </a:r>
              <a:r>
                <a:rPr lang="en-US" altLang="fr-FR" sz="2000" b="1">
                  <a:solidFill>
                    <a:srgbClr val="000000"/>
                  </a:solidFill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Breeding</a:t>
              </a:r>
              <a:endParaRPr lang="fr-FR" altLang="fr-FR" sz="2000" b="1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pPr algn="ctr"/>
              <a:r>
                <a:rPr lang="en-US" altLang="fr-FR" sz="2200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Genetic variations by Traits</a:t>
              </a:r>
              <a:endParaRPr lang="fr-FR" altLang="fr-FR" sz="220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endParaRPr lang="fr-FR" altLang="fr-FR" sz="180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</p:txBody>
        </p:sp>
        <p:sp>
          <p:nvSpPr>
            <p:cNvPr id="24599" name="Google Shape;151;p20">
              <a:extLst>
                <a:ext uri="{FF2B5EF4-FFF2-40B4-BE49-F238E27FC236}">
                  <a16:creationId xmlns:a16="http://schemas.microsoft.com/office/drawing/2014/main" id="{8CE839EB-0009-464D-B6AB-9F8E3559E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1206" y="3854043"/>
              <a:ext cx="3947192" cy="33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fr-FR" altLang="fr-FR" sz="2000" b="1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Climate</a:t>
              </a:r>
              <a:r>
                <a:rPr lang="fr-FR" altLang="fr-FR" sz="2000" b="1" dirty="0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 Change </a:t>
              </a:r>
              <a:r>
                <a:rPr lang="fr-FR" altLang="fr-FR" sz="2000" b="1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Studies</a:t>
              </a:r>
              <a:endParaRPr lang="fr-FR" altLang="fr-FR" sz="2000" b="1" dirty="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pPr algn="ctr"/>
              <a:r>
                <a:rPr lang="fr-FR" altLang="fr-FR" sz="2200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Genotype</a:t>
              </a:r>
              <a:r>
                <a:rPr lang="fr-FR" altLang="fr-FR" sz="2200" dirty="0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 by </a:t>
              </a:r>
              <a:r>
                <a:rPr lang="fr-FR" altLang="fr-FR" sz="2200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Environment</a:t>
              </a:r>
              <a:endParaRPr lang="fr-FR" altLang="fr-FR" sz="2200" dirty="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pPr algn="ctr"/>
              <a:r>
                <a:rPr lang="fr-FR" altLang="fr-FR" sz="2200" dirty="0" err="1">
                  <a:latin typeface="Corbel" panose="020B0503020204020204" pitchFamily="34" charset="0"/>
                  <a:ea typeface="Corbel" panose="020B0503020204020204" pitchFamily="34" charset="0"/>
                  <a:cs typeface="Corbel" panose="020B0503020204020204" pitchFamily="34" charset="0"/>
                  <a:sym typeface="Corbel" panose="020B0503020204020204" pitchFamily="34" charset="0"/>
                </a:rPr>
                <a:t>Phenology</a:t>
              </a:r>
              <a:endParaRPr lang="fr-FR" altLang="fr-FR" sz="2200" dirty="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  <a:p>
              <a:endParaRPr lang="fr-FR" altLang="fr-FR" sz="1800" dirty="0"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  <a:sym typeface="Corbel" panose="020B0503020204020204" pitchFamily="34" charset="0"/>
              </a:endParaRPr>
            </a:p>
          </p:txBody>
        </p:sp>
      </p:grp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D0E8B32D-601A-8941-A818-8ECEC58B5A94}"/>
              </a:ext>
            </a:extLst>
          </p:cNvPr>
          <p:cNvCxnSpPr>
            <a:cxnSpLocks/>
            <a:stCxn id="24581" idx="3"/>
            <a:endCxn id="10" idx="0"/>
          </p:cNvCxnSpPr>
          <p:nvPr/>
        </p:nvCxnSpPr>
        <p:spPr bwMode="auto">
          <a:xfrm>
            <a:off x="3730625" y="1958976"/>
            <a:ext cx="2082800" cy="582613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E7B174EA-6F4B-D74E-A979-F756FE1CAFA7}"/>
              </a:ext>
            </a:extLst>
          </p:cNvPr>
          <p:cNvCxnSpPr>
            <a:cxnSpLocks/>
            <a:stCxn id="24583" idx="1"/>
            <a:endCxn id="10" idx="0"/>
          </p:cNvCxnSpPr>
          <p:nvPr/>
        </p:nvCxnSpPr>
        <p:spPr bwMode="auto">
          <a:xfrm rot="10800000" flipV="1">
            <a:off x="5813426" y="1958976"/>
            <a:ext cx="2409825" cy="582613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1" name="Connecteur en angle 40">
            <a:extLst>
              <a:ext uri="{FF2B5EF4-FFF2-40B4-BE49-F238E27FC236}">
                <a16:creationId xmlns:a16="http://schemas.microsoft.com/office/drawing/2014/main" id="{86DBCD8C-28B3-DE49-8FB3-BC9054E5871C}"/>
              </a:ext>
            </a:extLst>
          </p:cNvPr>
          <p:cNvCxnSpPr>
            <a:cxnSpLocks/>
            <a:stCxn id="24603" idx="0"/>
            <a:endCxn id="10" idx="4"/>
          </p:cNvCxnSpPr>
          <p:nvPr/>
        </p:nvCxnSpPr>
        <p:spPr bwMode="auto">
          <a:xfrm rot="16200000" flipV="1">
            <a:off x="5614989" y="5003801"/>
            <a:ext cx="398463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24595" name="Google Shape;300;p31">
            <a:extLst>
              <a:ext uri="{FF2B5EF4-FFF2-40B4-BE49-F238E27FC236}">
                <a16:creationId xmlns:a16="http://schemas.microsoft.com/office/drawing/2014/main" id="{A136FFDF-78DF-E841-9AF3-55F3D37EA0B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0488" y="3241675"/>
            <a:ext cx="741363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Google Shape;298;p31">
            <a:extLst>
              <a:ext uri="{FF2B5EF4-FFF2-40B4-BE49-F238E27FC236}">
                <a16:creationId xmlns:a16="http://schemas.microsoft.com/office/drawing/2014/main" id="{6EF6F637-4208-114A-A513-5CC8468694F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5" y="3221039"/>
            <a:ext cx="6858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ulle rectangulaire à coins arrondis 2">
            <a:extLst>
              <a:ext uri="{FF2B5EF4-FFF2-40B4-BE49-F238E27FC236}">
                <a16:creationId xmlns:a16="http://schemas.microsoft.com/office/drawing/2014/main" id="{36D3B707-7FD7-124F-A579-2A9117F9DFD8}"/>
              </a:ext>
            </a:extLst>
          </p:cNvPr>
          <p:cNvSpPr/>
          <p:nvPr/>
        </p:nvSpPr>
        <p:spPr>
          <a:xfrm>
            <a:off x="107951" y="3149400"/>
            <a:ext cx="2190548" cy="663504"/>
          </a:xfrm>
          <a:prstGeom prst="wedgeRoundRectCallout">
            <a:avLst>
              <a:gd name="adj1" fmla="val -27119"/>
              <a:gd name="adj2" fmla="val -8479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67" dirty="0" err="1"/>
              <a:t>Homogenous</a:t>
            </a:r>
            <a:r>
              <a:rPr lang="fr-FR" sz="1467" dirty="0"/>
              <a:t> (</a:t>
            </a:r>
            <a:r>
              <a:rPr lang="fr-FR" sz="1467" dirty="0" err="1"/>
              <a:t>Mostly</a:t>
            </a:r>
            <a:r>
              <a:rPr lang="fr-FR" sz="1467" dirty="0"/>
              <a:t>)</a:t>
            </a:r>
          </a:p>
          <a:p>
            <a:pPr algn="ctr"/>
            <a:r>
              <a:rPr lang="fr-FR" sz="1467" dirty="0"/>
              <a:t>Central Access (</a:t>
            </a:r>
            <a:r>
              <a:rPr lang="fr-FR" sz="1467" dirty="0" err="1"/>
              <a:t>Mostly</a:t>
            </a:r>
            <a:r>
              <a:rPr lang="fr-FR" sz="1467" dirty="0"/>
              <a:t>)</a:t>
            </a:r>
          </a:p>
        </p:txBody>
      </p:sp>
      <p:sp>
        <p:nvSpPr>
          <p:cNvPr id="32" name="Bulle rectangulaire à coins arrondis 31">
            <a:extLst>
              <a:ext uri="{FF2B5EF4-FFF2-40B4-BE49-F238E27FC236}">
                <a16:creationId xmlns:a16="http://schemas.microsoft.com/office/drawing/2014/main" id="{474B4F9C-3544-F14E-84AA-3C080CCC3C8F}"/>
              </a:ext>
            </a:extLst>
          </p:cNvPr>
          <p:cNvSpPr/>
          <p:nvPr/>
        </p:nvSpPr>
        <p:spPr>
          <a:xfrm>
            <a:off x="9206707" y="3149400"/>
            <a:ext cx="2190548" cy="663504"/>
          </a:xfrm>
          <a:prstGeom prst="wedgeRoundRectCallout">
            <a:avLst>
              <a:gd name="adj1" fmla="val -27119"/>
              <a:gd name="adj2" fmla="val -8479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67" dirty="0" err="1"/>
              <a:t>Heterogenous</a:t>
            </a:r>
            <a:endParaRPr lang="fr-FR" sz="1467" dirty="0"/>
          </a:p>
          <a:p>
            <a:pPr algn="ctr"/>
            <a:r>
              <a:rPr lang="fr-FR" sz="1467" dirty="0" err="1"/>
              <a:t>Distributed</a:t>
            </a:r>
            <a:endParaRPr lang="fr-FR" sz="1467" dirty="0"/>
          </a:p>
        </p:txBody>
      </p:sp>
      <p:sp>
        <p:nvSpPr>
          <p:cNvPr id="30" name="Bulle rectangulaire à coins arrondis 29">
            <a:extLst>
              <a:ext uri="{FF2B5EF4-FFF2-40B4-BE49-F238E27FC236}">
                <a16:creationId xmlns:a16="http://schemas.microsoft.com/office/drawing/2014/main" id="{30BA9F89-36DB-E848-84FC-18FFBBA2A1F1}"/>
              </a:ext>
            </a:extLst>
          </p:cNvPr>
          <p:cNvSpPr/>
          <p:nvPr/>
        </p:nvSpPr>
        <p:spPr>
          <a:xfrm>
            <a:off x="7926590" y="5880100"/>
            <a:ext cx="2190548" cy="663504"/>
          </a:xfrm>
          <a:prstGeom prst="wedgeRoundRectCallout">
            <a:avLst>
              <a:gd name="adj1" fmla="val -61687"/>
              <a:gd name="adj2" fmla="val 134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67" dirty="0" err="1"/>
              <a:t>Heterogenous</a:t>
            </a:r>
            <a:endParaRPr lang="fr-FR" sz="1467" dirty="0"/>
          </a:p>
          <a:p>
            <a:pPr algn="ctr"/>
            <a:r>
              <a:rPr lang="fr-FR" sz="1467" dirty="0" err="1"/>
              <a:t>Distributed</a:t>
            </a:r>
            <a:endParaRPr lang="fr-FR" sz="1467" dirty="0"/>
          </a:p>
        </p:txBody>
      </p:sp>
    </p:spTree>
    <p:extLst>
      <p:ext uri="{BB962C8B-B14F-4D97-AF65-F5344CB8AC3E}">
        <p14:creationId xmlns:p14="http://schemas.microsoft.com/office/powerpoint/2010/main" val="3622074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3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4943" y="1080932"/>
            <a:ext cx="7768379" cy="5748143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33"/>
          <p:cNvSpPr txBox="1"/>
          <p:nvPr/>
        </p:nvSpPr>
        <p:spPr>
          <a:xfrm>
            <a:off x="4754481" y="1280986"/>
            <a:ext cx="1624163" cy="40011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Investigation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3"/>
          <p:cNvSpPr txBox="1"/>
          <p:nvPr/>
        </p:nvSpPr>
        <p:spPr>
          <a:xfrm>
            <a:off x="5146414" y="3251783"/>
            <a:ext cx="840295" cy="40011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3"/>
          <p:cNvSpPr txBox="1"/>
          <p:nvPr/>
        </p:nvSpPr>
        <p:spPr>
          <a:xfrm>
            <a:off x="4493298" y="5136974"/>
            <a:ext cx="2435282" cy="70788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Assay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(Observed variable)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3"/>
          <p:cNvSpPr txBox="1"/>
          <p:nvPr/>
        </p:nvSpPr>
        <p:spPr>
          <a:xfrm>
            <a:off x="6366362" y="4240546"/>
            <a:ext cx="2093843" cy="40011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 Unit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3"/>
          <p:cNvSpPr txBox="1"/>
          <p:nvPr/>
        </p:nvSpPr>
        <p:spPr>
          <a:xfrm>
            <a:off x="7051724" y="5132109"/>
            <a:ext cx="1055097" cy="40011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3"/>
          <p:cNvSpPr txBox="1"/>
          <p:nvPr/>
        </p:nvSpPr>
        <p:spPr>
          <a:xfrm>
            <a:off x="3412317" y="3640381"/>
            <a:ext cx="1624163" cy="40011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</a:t>
            </a: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Factor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3"/>
          <p:cNvSpPr txBox="1"/>
          <p:nvPr/>
        </p:nvSpPr>
        <p:spPr>
          <a:xfrm>
            <a:off x="3632040" y="3180560"/>
            <a:ext cx="968535" cy="40011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3"/>
          <p:cNvSpPr txBox="1"/>
          <p:nvPr/>
        </p:nvSpPr>
        <p:spPr>
          <a:xfrm>
            <a:off x="6832762" y="3463798"/>
            <a:ext cx="2268570" cy="40011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3"/>
          <p:cNvSpPr txBox="1"/>
          <p:nvPr/>
        </p:nvSpPr>
        <p:spPr>
          <a:xfrm>
            <a:off x="3412319" y="2471053"/>
            <a:ext cx="1624163" cy="40011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3"/>
          <p:cNvSpPr/>
          <p:nvPr/>
        </p:nvSpPr>
        <p:spPr>
          <a:xfrm>
            <a:off x="5146414" y="5873888"/>
            <a:ext cx="840295" cy="8752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3"/>
          <p:cNvSpPr txBox="1"/>
          <p:nvPr/>
        </p:nvSpPr>
        <p:spPr>
          <a:xfrm>
            <a:off x="3564718" y="1839685"/>
            <a:ext cx="1771096" cy="40011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Files: data,…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33"/>
          <p:cNvCxnSpPr>
            <a:stCxn id="765" idx="0"/>
          </p:cNvCxnSpPr>
          <p:nvPr/>
        </p:nvCxnSpPr>
        <p:spPr>
          <a:xfrm rot="10800000">
            <a:off x="5146560" y="2239883"/>
            <a:ext cx="420000" cy="10119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F85C14-3E0B-214D-ABD4-C5F4A5B4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V1.1 data model – </a:t>
            </a:r>
            <a:r>
              <a:rPr lang="fr-FR" dirty="0" err="1"/>
              <a:t>Other</a:t>
            </a:r>
            <a:r>
              <a:rPr lang="fr-FR" dirty="0"/>
              <a:t> Important sections</a:t>
            </a:r>
          </a:p>
        </p:txBody>
      </p:sp>
    </p:spTree>
    <p:extLst>
      <p:ext uri="{BB962C8B-B14F-4D97-AF65-F5344CB8AC3E}">
        <p14:creationId xmlns:p14="http://schemas.microsoft.com/office/powerpoint/2010/main" val="30838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4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4"/>
          <p:cNvSpPr/>
          <p:nvPr/>
        </p:nvSpPr>
        <p:spPr>
          <a:xfrm>
            <a:off x="3718737" y="4670296"/>
            <a:ext cx="1069500" cy="381600"/>
          </a:xfrm>
          <a:prstGeom prst="downArrow">
            <a:avLst>
              <a:gd name="adj1" fmla="val 50000"/>
              <a:gd name="adj2" fmla="val 43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E11FB0-0C44-DF43-B483-07BF3A1C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Experimental</a:t>
            </a:r>
            <a:r>
              <a:rPr lang="fr-FR" dirty="0"/>
              <a:t> Factor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201046-731B-0141-A492-020CE8E6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49" y="669631"/>
            <a:ext cx="11732351" cy="43916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Biotic or abiotic experimental factor  </a:t>
            </a:r>
            <a:endParaRPr lang="en-GB"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effects are evaluated in the study.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Takes different values in the observation units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Metadata: name, description and value</a:t>
            </a: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: 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Maize dataset [2]</a:t>
            </a:r>
          </a:p>
          <a:p>
            <a:pPr marL="799465" lvl="1" indent="-342265">
              <a:buClr>
                <a:srgbClr val="000000"/>
              </a:buClr>
              <a:buSzPts val="2000"/>
            </a:pPr>
            <a:r>
              <a:rPr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Experimental factors/treatments: Rainfed, Watered</a:t>
            </a:r>
            <a:endParaRPr lang="en-GB" sz="22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Identified by dedicated metadata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organisation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 the effect of Environment/Drought on the Biological material</a:t>
            </a: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5000CA-85B1-FC46-A16E-8C77ABE4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535" y="5061256"/>
            <a:ext cx="8069735" cy="165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2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5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4" name="Google Shape;794;p35"/>
          <p:cNvGraphicFramePr/>
          <p:nvPr/>
        </p:nvGraphicFramePr>
        <p:xfrm>
          <a:off x="1478076" y="5035825"/>
          <a:ext cx="9360475" cy="16458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0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Study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Event 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Name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Description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Date</a:t>
                      </a: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strike="noStrike" cap="none">
                          <a:solidFill>
                            <a:schemeClr val="dk1"/>
                          </a:solidFill>
                        </a:rPr>
                        <a:t>Monclus </a:t>
                      </a:r>
                      <a:r>
                        <a:rPr lang="en-GB" sz="2000" i="1" u="none" strike="noStrike" cap="none">
                          <a:solidFill>
                            <a:schemeClr val="dk1"/>
                          </a:solidFill>
                        </a:rPr>
                        <a:t>et al., 2012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/>
                        <a:t>Rain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/>
                        <a:t>15mm of rain on the orchard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/>
                        <a:t>2012-03-15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5" name="Google Shape;795;p35"/>
          <p:cNvSpPr/>
          <p:nvPr/>
        </p:nvSpPr>
        <p:spPr>
          <a:xfrm>
            <a:off x="5314014" y="4612731"/>
            <a:ext cx="1069500" cy="381600"/>
          </a:xfrm>
          <a:prstGeom prst="downArrow">
            <a:avLst>
              <a:gd name="adj1" fmla="val 50000"/>
              <a:gd name="adj2" fmla="val 43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20AFDD-1ADB-2D49-811C-E2127FE1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Event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7AEA29-C80C-6F48-BAD8-5D23004F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2"/>
            <a:ext cx="11732351" cy="350248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Event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Discrete occurrence at a particular time </a:t>
            </a:r>
          </a:p>
          <a:p>
            <a:pPr marL="799465" lvl="1" indent="-342265">
              <a:buClr>
                <a:srgbClr val="000000"/>
              </a:buClr>
              <a:buSzPts val="2000"/>
            </a:pPr>
            <a:r>
              <a:rPr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Natural, e.g. rain, unwanted pathogen attack</a:t>
            </a:r>
            <a:endParaRPr lang="en-GB" sz="22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799465" lvl="1" indent="-342265">
              <a:buClr>
                <a:srgbClr val="000000"/>
              </a:buClr>
              <a:buSzPts val="2000"/>
            </a:pPr>
            <a:r>
              <a:rPr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 practice, e.g. planting, watering, etc.</a:t>
            </a:r>
            <a:endParaRPr lang="en-GB" sz="22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Whole study level </a:t>
            </a: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at </a:t>
            </a:r>
            <a:r>
              <a:rPr lang="en-GB" sz="22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the observation unit level </a:t>
            </a:r>
            <a:endParaRPr lang="en-GB"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465" lvl="1" indent="-342265">
              <a:buClr>
                <a:srgbClr val="000000"/>
              </a:buClr>
              <a:buSzPts val="2000"/>
            </a:pPr>
            <a:r>
              <a:rPr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not the studied Factor but an additional information</a:t>
            </a:r>
            <a:endParaRPr lang="en-GB" sz="28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Metadata: name, description, time/date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Poplar</a:t>
            </a:r>
            <a:r>
              <a:rPr lang="en-GB" sz="2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[2] </a:t>
            </a: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field establishment date, 2003.</a:t>
            </a:r>
          </a:p>
          <a:p>
            <a:pPr marL="342900" indent="-34290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orchard was subjected to 15mm of rain on March 15, 2012 (fiction).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388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/>
          <p:nvPr/>
        </p:nvSpPr>
        <p:spPr>
          <a:xfrm>
            <a:off x="2031799" y="565639"/>
            <a:ext cx="24628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b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4" name="Google Shape;804;p36"/>
          <p:cNvGraphicFramePr/>
          <p:nvPr/>
        </p:nvGraphicFramePr>
        <p:xfrm>
          <a:off x="2031799" y="4826375"/>
          <a:ext cx="7896650" cy="1371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4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Environment parameter</a:t>
                      </a:r>
                      <a:endParaRPr sz="18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b="1" u="none" strike="noStrike" cap="none"/>
                        <a:t>Environment parameter Value</a:t>
                      </a:r>
                      <a:endParaRPr sz="18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 dirty="0"/>
                        <a:t>Sowing density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 dirty="0"/>
                        <a:t>20 seeds/m2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/>
                        <a:t>Rooting medium composition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strike="noStrike" cap="none" dirty="0"/>
                        <a:t>Ca (XEO:00058): 5 mg/L; ...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D19B1B3F-45D9-AD44-88EC-3C07A107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MIAPPE main sections –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EA4D57-F535-7B48-855F-2A04386C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1"/>
            <a:ext cx="11732351" cy="2969849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Environment parameters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Constant throughout the study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 not change between observation units or assays. </a:t>
            </a:r>
          </a:p>
          <a:p>
            <a:pPr lvl="1">
              <a:buClr>
                <a:srgbClr val="000000"/>
              </a:buClr>
              <a:buSzPts val="2000"/>
            </a:pPr>
            <a:r>
              <a:rPr lang="en-GB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 characteristics that vary over time, i.e. environmental variables, should be recorded as Observed Variables</a:t>
            </a:r>
            <a:endParaRPr lang="en-GB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Metadata :name, value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b="1" dirty="0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GB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GB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GB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845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CAFD87-713E-874E-AFB2-18778034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0926868-F173-964A-AA0C-AA377CB0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 </a:t>
            </a:r>
            <a:r>
              <a:rPr lang="fr-FR" dirty="0" err="1"/>
              <a:t>community</a:t>
            </a:r>
            <a:endParaRPr lang="fr-FR" dirty="0"/>
          </a:p>
          <a:p>
            <a:pPr lvl="1"/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Mailing </a:t>
            </a:r>
            <a:r>
              <a:rPr lang="fr-FR" dirty="0" err="1"/>
              <a:t>list</a:t>
            </a:r>
            <a:endParaRPr lang="fr-FR" dirty="0"/>
          </a:p>
          <a:p>
            <a:r>
              <a:rPr lang="fr-FR" dirty="0" err="1"/>
              <a:t>Outreach</a:t>
            </a:r>
            <a:endParaRPr lang="fr-FR" dirty="0"/>
          </a:p>
          <a:p>
            <a:r>
              <a:rPr lang="fr-FR" dirty="0"/>
              <a:t>Training</a:t>
            </a:r>
          </a:p>
          <a:p>
            <a:r>
              <a:rPr lang="fr-FR" dirty="0"/>
              <a:t>Elixir Service bundles</a:t>
            </a:r>
          </a:p>
          <a:p>
            <a:r>
              <a:rPr lang="fr-FR" dirty="0"/>
              <a:t>EMPHASIS contributions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5DFDD5-718E-4B4C-B216-731D537C71DC}"/>
              </a:ext>
            </a:extLst>
          </p:cNvPr>
          <p:cNvGrpSpPr/>
          <p:nvPr/>
        </p:nvGrpSpPr>
        <p:grpSpPr>
          <a:xfrm>
            <a:off x="6531219" y="435705"/>
            <a:ext cx="5660781" cy="4826217"/>
            <a:chOff x="6531219" y="435705"/>
            <a:chExt cx="5660781" cy="482621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FBB151A-D78E-BB43-9426-4D8B4FF25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" r="23127" b="89243"/>
            <a:stretch/>
          </p:blipFill>
          <p:spPr>
            <a:xfrm>
              <a:off x="6531219" y="435705"/>
              <a:ext cx="5660781" cy="63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732433A-AAB7-7E4B-AE37-B79B1CDE7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219" y="1068751"/>
              <a:ext cx="5660781" cy="4193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0CE83E2D-05A5-E94E-A356-3E289C9992FF}"/>
              </a:ext>
            </a:extLst>
          </p:cNvPr>
          <p:cNvGrpSpPr/>
          <p:nvPr/>
        </p:nvGrpSpPr>
        <p:grpSpPr>
          <a:xfrm>
            <a:off x="0" y="4515102"/>
            <a:ext cx="7120950" cy="2314099"/>
            <a:chOff x="4121481" y="3341077"/>
            <a:chExt cx="7120950" cy="231409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3639067-257B-504D-A7A5-6BAEAD94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922" b="38801"/>
            <a:stretch/>
          </p:blipFill>
          <p:spPr>
            <a:xfrm>
              <a:off x="4121481" y="3341077"/>
              <a:ext cx="7120950" cy="17819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2024D515-9636-7F41-9B8D-58DE336B3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352" b="9809"/>
            <a:stretch/>
          </p:blipFill>
          <p:spPr>
            <a:xfrm>
              <a:off x="4121481" y="5076093"/>
              <a:ext cx="7120950" cy="5790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75079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665F851D-2CBD-2B49-84A0-101E41244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6E9EBD-AE26-0B42-8BB4-0594D00F2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3248862"/>
          </a:xfrm>
        </p:spPr>
        <p:txBody>
          <a:bodyPr>
            <a:normAutofit/>
          </a:bodyPr>
          <a:lstStyle/>
          <a:p>
            <a:r>
              <a:rPr lang="en-GB" dirty="0"/>
              <a:t>Plant Phenotyping standards</a:t>
            </a:r>
          </a:p>
          <a:p>
            <a:r>
              <a:rPr lang="en-GB" dirty="0"/>
              <a:t>MIAPPE overview</a:t>
            </a:r>
          </a:p>
          <a:p>
            <a:r>
              <a:rPr lang="en-GB" dirty="0"/>
              <a:t>MIAPPE for </a:t>
            </a:r>
            <a:r>
              <a:rPr lang="en-GB" dirty="0" err="1"/>
              <a:t>omic</a:t>
            </a:r>
            <a:r>
              <a:rPr lang="en-GB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83570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B82484-E335-004F-8FF1-62CF15D7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9843216" cy="7654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Phenomic</a:t>
            </a:r>
            <a:r>
              <a:rPr lang="fr-FR" dirty="0"/>
              <a:t> to </a:t>
            </a:r>
            <a:r>
              <a:rPr lang="fr-FR" dirty="0" err="1"/>
              <a:t>omic</a:t>
            </a:r>
            <a:r>
              <a:rPr lang="fr-FR" dirty="0"/>
              <a:t> : key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/ </a:t>
            </a:r>
            <a:r>
              <a:rPr lang="fr-FR" dirty="0" err="1"/>
              <a:t>interoperability</a:t>
            </a:r>
            <a:r>
              <a:rPr lang="fr-FR" dirty="0"/>
              <a:t> pivot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EFB8E9E-3864-5E4C-AA42-FDA5F246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10" name="Google Shape;241;p29">
            <a:extLst>
              <a:ext uri="{FF2B5EF4-FFF2-40B4-BE49-F238E27FC236}">
                <a16:creationId xmlns:a16="http://schemas.microsoft.com/office/drawing/2014/main" id="{232C9E85-C526-A843-BD5E-996094FAD0AD}"/>
              </a:ext>
            </a:extLst>
          </p:cNvPr>
          <p:cNvSpPr txBox="1"/>
          <p:nvPr/>
        </p:nvSpPr>
        <p:spPr>
          <a:xfrm>
            <a:off x="358499" y="1837134"/>
            <a:ext cx="374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the material used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accession, cultivar/variety, region of provenance, laboratory cross,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43;p29">
            <a:extLst>
              <a:ext uri="{FF2B5EF4-FFF2-40B4-BE49-F238E27FC236}">
                <a16:creationId xmlns:a16="http://schemas.microsoft.com/office/drawing/2014/main" id="{38FD6CF0-DB80-4E45-B0D2-7B8DC74D82E3}"/>
              </a:ext>
            </a:extLst>
          </p:cNvPr>
          <p:cNvCxnSpPr/>
          <p:nvPr/>
        </p:nvCxnSpPr>
        <p:spPr>
          <a:xfrm>
            <a:off x="2072681" y="2757323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44;p29">
            <a:extLst>
              <a:ext uri="{FF2B5EF4-FFF2-40B4-BE49-F238E27FC236}">
                <a16:creationId xmlns:a16="http://schemas.microsoft.com/office/drawing/2014/main" id="{78974811-7615-5C43-A227-A6B28B8015AB}"/>
              </a:ext>
            </a:extLst>
          </p:cNvPr>
          <p:cNvSpPr txBox="1"/>
          <p:nvPr/>
        </p:nvSpPr>
        <p:spPr>
          <a:xfrm>
            <a:off x="279699" y="3373808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46;p29">
            <a:extLst>
              <a:ext uri="{FF2B5EF4-FFF2-40B4-BE49-F238E27FC236}">
                <a16:creationId xmlns:a16="http://schemas.microsoft.com/office/drawing/2014/main" id="{72677F93-554F-E94E-9E08-708930985B84}"/>
              </a:ext>
            </a:extLst>
          </p:cNvPr>
          <p:cNvCxnSpPr/>
          <p:nvPr/>
        </p:nvCxnSpPr>
        <p:spPr>
          <a:xfrm>
            <a:off x="2072681" y="3976523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248;p29">
            <a:extLst>
              <a:ext uri="{FF2B5EF4-FFF2-40B4-BE49-F238E27FC236}">
                <a16:creationId xmlns:a16="http://schemas.microsoft.com/office/drawing/2014/main" id="{39CCB188-BDF7-1640-B0B6-7F287640493F}"/>
              </a:ext>
            </a:extLst>
          </p:cNvPr>
          <p:cNvSpPr txBox="1"/>
          <p:nvPr/>
        </p:nvSpPr>
        <p:spPr>
          <a:xfrm>
            <a:off x="279699" y="4440608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417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B82484-E335-004F-8FF1-62CF15D7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9843216" cy="7654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Phenomic</a:t>
            </a:r>
            <a:r>
              <a:rPr lang="fr-FR" dirty="0"/>
              <a:t> to </a:t>
            </a:r>
            <a:r>
              <a:rPr lang="fr-FR" dirty="0" err="1"/>
              <a:t>omic</a:t>
            </a:r>
            <a:r>
              <a:rPr lang="fr-FR" dirty="0"/>
              <a:t> : key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/ </a:t>
            </a:r>
            <a:r>
              <a:rPr lang="fr-FR" dirty="0" err="1"/>
              <a:t>interoperability</a:t>
            </a:r>
            <a:r>
              <a:rPr lang="fr-FR" dirty="0"/>
              <a:t> pivot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EFB8E9E-3864-5E4C-AA42-FDA5F246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10" name="Google Shape;241;p29">
            <a:extLst>
              <a:ext uri="{FF2B5EF4-FFF2-40B4-BE49-F238E27FC236}">
                <a16:creationId xmlns:a16="http://schemas.microsoft.com/office/drawing/2014/main" id="{232C9E85-C526-A843-BD5E-996094FAD0AD}"/>
              </a:ext>
            </a:extLst>
          </p:cNvPr>
          <p:cNvSpPr txBox="1"/>
          <p:nvPr/>
        </p:nvSpPr>
        <p:spPr>
          <a:xfrm>
            <a:off x="358499" y="1837134"/>
            <a:ext cx="3746100" cy="923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>
              <a:buClr>
                <a:srgbClr val="000000"/>
              </a:buClr>
              <a:buSzPts val="1800"/>
              <a:defRPr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>
                <a:sym typeface="Arial"/>
              </a:rPr>
              <a:t>Source of the material used</a:t>
            </a:r>
            <a:endParaRPr dirty="0">
              <a:sym typeface="Arial"/>
            </a:endParaRPr>
          </a:p>
        </p:txBody>
      </p:sp>
      <p:cxnSp>
        <p:nvCxnSpPr>
          <p:cNvPr id="11" name="Google Shape;243;p29">
            <a:extLst>
              <a:ext uri="{FF2B5EF4-FFF2-40B4-BE49-F238E27FC236}">
                <a16:creationId xmlns:a16="http://schemas.microsoft.com/office/drawing/2014/main" id="{38FD6CF0-DB80-4E45-B0D2-7B8DC74D82E3}"/>
              </a:ext>
            </a:extLst>
          </p:cNvPr>
          <p:cNvCxnSpPr/>
          <p:nvPr/>
        </p:nvCxnSpPr>
        <p:spPr>
          <a:xfrm>
            <a:off x="2072681" y="2757323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44;p29">
            <a:extLst>
              <a:ext uri="{FF2B5EF4-FFF2-40B4-BE49-F238E27FC236}">
                <a16:creationId xmlns:a16="http://schemas.microsoft.com/office/drawing/2014/main" id="{78974811-7615-5C43-A227-A6B28B8015AB}"/>
              </a:ext>
            </a:extLst>
          </p:cNvPr>
          <p:cNvSpPr txBox="1"/>
          <p:nvPr/>
        </p:nvSpPr>
        <p:spPr>
          <a:xfrm>
            <a:off x="279699" y="3373808"/>
            <a:ext cx="3746100" cy="624000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46;p29">
            <a:extLst>
              <a:ext uri="{FF2B5EF4-FFF2-40B4-BE49-F238E27FC236}">
                <a16:creationId xmlns:a16="http://schemas.microsoft.com/office/drawing/2014/main" id="{72677F93-554F-E94E-9E08-708930985B84}"/>
              </a:ext>
            </a:extLst>
          </p:cNvPr>
          <p:cNvCxnSpPr/>
          <p:nvPr/>
        </p:nvCxnSpPr>
        <p:spPr>
          <a:xfrm>
            <a:off x="2072681" y="3976523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248;p29">
            <a:extLst>
              <a:ext uri="{FF2B5EF4-FFF2-40B4-BE49-F238E27FC236}">
                <a16:creationId xmlns:a16="http://schemas.microsoft.com/office/drawing/2014/main" id="{39CCB188-BDF7-1640-B0B6-7F287640493F}"/>
              </a:ext>
            </a:extLst>
          </p:cNvPr>
          <p:cNvSpPr txBox="1"/>
          <p:nvPr/>
        </p:nvSpPr>
        <p:spPr>
          <a:xfrm>
            <a:off x="279699" y="4440608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91670E-4BEF-034B-A25B-1F85EC15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103" y="1239820"/>
            <a:ext cx="3746100" cy="496143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A37AA7-9574-BC41-AC84-42EE8C9B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922" y="1507223"/>
            <a:ext cx="3340100" cy="31242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DDED3D-D952-2042-B97D-86B59959293E}"/>
              </a:ext>
            </a:extLst>
          </p:cNvPr>
          <p:cNvSpPr txBox="1"/>
          <p:nvPr/>
        </p:nvSpPr>
        <p:spPr>
          <a:xfrm>
            <a:off x="4416440" y="2757323"/>
            <a:ext cx="364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u="sng" dirty="0"/>
              <a:t>Holding + Accession </a:t>
            </a:r>
            <a:r>
              <a:rPr lang="fr-FR" b="1" i="1" u="sng" dirty="0" err="1"/>
              <a:t>number</a:t>
            </a:r>
            <a:r>
              <a:rPr lang="fr-FR" b="1" i="1" u="sng" dirty="0"/>
              <a:t> + taxon</a:t>
            </a:r>
          </a:p>
        </p:txBody>
      </p:sp>
    </p:spTree>
    <p:extLst>
      <p:ext uri="{BB962C8B-B14F-4D97-AF65-F5344CB8AC3E}">
        <p14:creationId xmlns:p14="http://schemas.microsoft.com/office/powerpoint/2010/main" val="2947800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B82484-E335-004F-8FF1-62CF15D7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9843216" cy="7654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Phenomic</a:t>
            </a:r>
            <a:r>
              <a:rPr lang="fr-FR" dirty="0"/>
              <a:t> to </a:t>
            </a:r>
            <a:r>
              <a:rPr lang="fr-FR" dirty="0" err="1"/>
              <a:t>omic</a:t>
            </a:r>
            <a:r>
              <a:rPr lang="fr-FR" dirty="0"/>
              <a:t> : key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/ </a:t>
            </a:r>
            <a:r>
              <a:rPr lang="fr-FR" dirty="0" err="1"/>
              <a:t>interoperability</a:t>
            </a:r>
            <a:r>
              <a:rPr lang="fr-FR" dirty="0"/>
              <a:t> pivot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EFB8E9E-3864-5E4C-AA42-FDA5F246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10" name="Google Shape;241;p29">
            <a:extLst>
              <a:ext uri="{FF2B5EF4-FFF2-40B4-BE49-F238E27FC236}">
                <a16:creationId xmlns:a16="http://schemas.microsoft.com/office/drawing/2014/main" id="{232C9E85-C526-A843-BD5E-996094FAD0AD}"/>
              </a:ext>
            </a:extLst>
          </p:cNvPr>
          <p:cNvSpPr txBox="1"/>
          <p:nvPr/>
        </p:nvSpPr>
        <p:spPr>
          <a:xfrm>
            <a:off x="358499" y="1837134"/>
            <a:ext cx="374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the material used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accession, cultivar/variety, region of provenance, laboratory cross,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43;p29">
            <a:extLst>
              <a:ext uri="{FF2B5EF4-FFF2-40B4-BE49-F238E27FC236}">
                <a16:creationId xmlns:a16="http://schemas.microsoft.com/office/drawing/2014/main" id="{38FD6CF0-DB80-4E45-B0D2-7B8DC74D82E3}"/>
              </a:ext>
            </a:extLst>
          </p:cNvPr>
          <p:cNvCxnSpPr/>
          <p:nvPr/>
        </p:nvCxnSpPr>
        <p:spPr>
          <a:xfrm>
            <a:off x="2072681" y="2757323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44;p29">
            <a:extLst>
              <a:ext uri="{FF2B5EF4-FFF2-40B4-BE49-F238E27FC236}">
                <a16:creationId xmlns:a16="http://schemas.microsoft.com/office/drawing/2014/main" id="{78974811-7615-5C43-A227-A6B28B8015AB}"/>
              </a:ext>
            </a:extLst>
          </p:cNvPr>
          <p:cNvSpPr txBox="1"/>
          <p:nvPr/>
        </p:nvSpPr>
        <p:spPr>
          <a:xfrm>
            <a:off x="279699" y="3373808"/>
            <a:ext cx="3746100" cy="62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46;p29">
            <a:extLst>
              <a:ext uri="{FF2B5EF4-FFF2-40B4-BE49-F238E27FC236}">
                <a16:creationId xmlns:a16="http://schemas.microsoft.com/office/drawing/2014/main" id="{72677F93-554F-E94E-9E08-708930985B84}"/>
              </a:ext>
            </a:extLst>
          </p:cNvPr>
          <p:cNvCxnSpPr/>
          <p:nvPr/>
        </p:nvCxnSpPr>
        <p:spPr>
          <a:xfrm>
            <a:off x="2072681" y="3976523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248;p29">
            <a:extLst>
              <a:ext uri="{FF2B5EF4-FFF2-40B4-BE49-F238E27FC236}">
                <a16:creationId xmlns:a16="http://schemas.microsoft.com/office/drawing/2014/main" id="{39CCB188-BDF7-1640-B0B6-7F287640493F}"/>
              </a:ext>
            </a:extLst>
          </p:cNvPr>
          <p:cNvSpPr txBox="1"/>
          <p:nvPr/>
        </p:nvSpPr>
        <p:spPr>
          <a:xfrm>
            <a:off x="279699" y="4440608"/>
            <a:ext cx="374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15E8854-DC42-C84D-85AB-1C2207251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99"/>
          <a:stretch/>
        </p:blipFill>
        <p:spPr>
          <a:xfrm>
            <a:off x="4494959" y="1035013"/>
            <a:ext cx="3202081" cy="147453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ABEB5E-2F2A-9C40-A79E-DBDEF8E42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32"/>
          <a:stretch/>
        </p:blipFill>
        <p:spPr>
          <a:xfrm>
            <a:off x="4494958" y="2543288"/>
            <a:ext cx="3202081" cy="24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B82484-E335-004F-8FF1-62CF15D7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9843216" cy="7654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Phenomic</a:t>
            </a:r>
            <a:r>
              <a:rPr lang="fr-FR" dirty="0"/>
              <a:t> to </a:t>
            </a:r>
            <a:r>
              <a:rPr lang="fr-FR" dirty="0" err="1"/>
              <a:t>omic</a:t>
            </a:r>
            <a:r>
              <a:rPr lang="fr-FR" dirty="0"/>
              <a:t> : key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/ </a:t>
            </a:r>
            <a:r>
              <a:rPr lang="fr-FR" dirty="0" err="1"/>
              <a:t>interoperability</a:t>
            </a:r>
            <a:r>
              <a:rPr lang="fr-FR" dirty="0"/>
              <a:t> pivot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EFB8E9E-3864-5E4C-AA42-FDA5F246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Plant </a:t>
            </a:r>
            <a:r>
              <a:rPr lang="fr-FR" dirty="0" err="1"/>
              <a:t>material</a:t>
            </a:r>
            <a:endParaRPr lang="fr-FR" dirty="0"/>
          </a:p>
        </p:txBody>
      </p:sp>
      <p:sp>
        <p:nvSpPr>
          <p:cNvPr id="10" name="Google Shape;241;p29">
            <a:extLst>
              <a:ext uri="{FF2B5EF4-FFF2-40B4-BE49-F238E27FC236}">
                <a16:creationId xmlns:a16="http://schemas.microsoft.com/office/drawing/2014/main" id="{232C9E85-C526-A843-BD5E-996094FAD0AD}"/>
              </a:ext>
            </a:extLst>
          </p:cNvPr>
          <p:cNvSpPr txBox="1"/>
          <p:nvPr/>
        </p:nvSpPr>
        <p:spPr>
          <a:xfrm>
            <a:off x="358499" y="1837134"/>
            <a:ext cx="3746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the material used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accession, cultivar/variety, region of provenance, laboratory cross,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43;p29">
            <a:extLst>
              <a:ext uri="{FF2B5EF4-FFF2-40B4-BE49-F238E27FC236}">
                <a16:creationId xmlns:a16="http://schemas.microsoft.com/office/drawing/2014/main" id="{38FD6CF0-DB80-4E45-B0D2-7B8DC74D82E3}"/>
              </a:ext>
            </a:extLst>
          </p:cNvPr>
          <p:cNvCxnSpPr/>
          <p:nvPr/>
        </p:nvCxnSpPr>
        <p:spPr>
          <a:xfrm>
            <a:off x="2072681" y="2757323"/>
            <a:ext cx="0" cy="6240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44;p29">
            <a:extLst>
              <a:ext uri="{FF2B5EF4-FFF2-40B4-BE49-F238E27FC236}">
                <a16:creationId xmlns:a16="http://schemas.microsoft.com/office/drawing/2014/main" id="{78974811-7615-5C43-A227-A6B28B8015AB}"/>
              </a:ext>
            </a:extLst>
          </p:cNvPr>
          <p:cNvSpPr txBox="1"/>
          <p:nvPr/>
        </p:nvSpPr>
        <p:spPr>
          <a:xfrm>
            <a:off x="279699" y="3373808"/>
            <a:ext cx="3746100" cy="624000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Biological material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seed lot, cuttings…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46;p29">
            <a:extLst>
              <a:ext uri="{FF2B5EF4-FFF2-40B4-BE49-F238E27FC236}">
                <a16:creationId xmlns:a16="http://schemas.microsoft.com/office/drawing/2014/main" id="{72677F93-554F-E94E-9E08-708930985B84}"/>
              </a:ext>
            </a:extLst>
          </p:cNvPr>
          <p:cNvCxnSpPr/>
          <p:nvPr/>
        </p:nvCxnSpPr>
        <p:spPr>
          <a:xfrm>
            <a:off x="2072681" y="3976523"/>
            <a:ext cx="4200" cy="329100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248;p29">
            <a:extLst>
              <a:ext uri="{FF2B5EF4-FFF2-40B4-BE49-F238E27FC236}">
                <a16:creationId xmlns:a16="http://schemas.microsoft.com/office/drawing/2014/main" id="{39CCB188-BDF7-1640-B0B6-7F287640493F}"/>
              </a:ext>
            </a:extLst>
          </p:cNvPr>
          <p:cNvSpPr txBox="1"/>
          <p:nvPr/>
        </p:nvSpPr>
        <p:spPr>
          <a:xfrm>
            <a:off x="279699" y="4440608"/>
            <a:ext cx="3746100" cy="624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Samples used in the study</a:t>
            </a:r>
            <a:r>
              <a:rPr lang="en-GB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detached leaves, ...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15E8854-DC42-C84D-85AB-1C2207251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499"/>
          <a:stretch/>
        </p:blipFill>
        <p:spPr>
          <a:xfrm>
            <a:off x="4494959" y="1035013"/>
            <a:ext cx="3202081" cy="147453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0ABEB5E-2F2A-9C40-A79E-DBDEF8E42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32"/>
          <a:stretch/>
        </p:blipFill>
        <p:spPr>
          <a:xfrm>
            <a:off x="4494958" y="2543288"/>
            <a:ext cx="3202081" cy="24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0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5990" y="3669027"/>
            <a:ext cx="11392423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/>
              <a:t>“Facilitating access to results encourages the re-use of research outputs and supports Open Science. This is essential for Europe's ability to enhance its economic performance and improve the capacity to compete through knowledge. […] Results of publicly-funded research can therefore be disseminated more broadly and faster, to the benefit of researchers, innovative industry and citizens. </a:t>
            </a:r>
            <a:endParaRPr lang="fr-FR" sz="2133" dirty="0"/>
          </a:p>
        </p:txBody>
      </p:sp>
      <p:sp>
        <p:nvSpPr>
          <p:cNvPr id="11" name="Titre 1"/>
          <p:cNvSpPr txBox="1">
            <a:spLocks/>
          </p:cNvSpPr>
          <p:nvPr/>
        </p:nvSpPr>
        <p:spPr bwMode="auto">
          <a:xfrm>
            <a:off x="1410901" y="153801"/>
            <a:ext cx="944119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fr-FR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233206" y="1652804"/>
            <a:ext cx="7079153" cy="2016225"/>
            <a:chOff x="531903" y="1239601"/>
            <a:chExt cx="5309365" cy="151216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1903" y="1239601"/>
              <a:ext cx="3538086" cy="1512169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9441" y="1491318"/>
              <a:ext cx="1441827" cy="998599"/>
            </a:xfrm>
            <a:prstGeom prst="rect">
              <a:avLst/>
            </a:prstGeom>
          </p:spPr>
        </p:pic>
      </p:grpSp>
      <p:sp>
        <p:nvSpPr>
          <p:cNvPr id="13" name="Flèche droite 12"/>
          <p:cNvSpPr/>
          <p:nvPr/>
        </p:nvSpPr>
        <p:spPr>
          <a:xfrm>
            <a:off x="1990052" y="5542973"/>
            <a:ext cx="624069" cy="349137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4" name="ZoneTexte 13"/>
          <p:cNvSpPr txBox="1"/>
          <p:nvPr/>
        </p:nvSpPr>
        <p:spPr>
          <a:xfrm>
            <a:off x="2699116" y="5343143"/>
            <a:ext cx="6864763" cy="7487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fr-FR" sz="2100" dirty="0"/>
              <a:t>All funded </a:t>
            </a:r>
            <a:r>
              <a:rPr lang="fr-FR" sz="2100" dirty="0" err="1"/>
              <a:t>projects</a:t>
            </a:r>
            <a:r>
              <a:rPr lang="fr-FR" sz="2100" dirty="0"/>
              <a:t> are </a:t>
            </a:r>
            <a:r>
              <a:rPr lang="fr-FR" sz="2100" dirty="0" err="1"/>
              <a:t>asked</a:t>
            </a:r>
            <a:r>
              <a:rPr lang="fr-FR" sz="2100" dirty="0"/>
              <a:t> to </a:t>
            </a:r>
            <a:r>
              <a:rPr lang="fr-FR" sz="2100" dirty="0" err="1"/>
              <a:t>add</a:t>
            </a:r>
            <a:r>
              <a:rPr lang="fr-FR" sz="2100" dirty="0"/>
              <a:t> a WP </a:t>
            </a:r>
            <a:r>
              <a:rPr lang="fr-FR" sz="2100" dirty="0" err="1"/>
              <a:t>supporting</a:t>
            </a:r>
            <a:r>
              <a:rPr lang="fr-FR" sz="2100" dirty="0"/>
              <a:t> a FAIR compliant Data Management Plan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D7AFB69-0D04-B649-9C07-EFD6083A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Europe open </a:t>
            </a:r>
            <a:r>
              <a:rPr lang="fr-FR" dirty="0" err="1"/>
              <a:t>access</a:t>
            </a:r>
            <a:r>
              <a:rPr lang="fr-FR" dirty="0"/>
              <a:t> and </a:t>
            </a:r>
            <a:r>
              <a:rPr lang="fr-FR" dirty="0" err="1"/>
              <a:t>interoperability</a:t>
            </a:r>
            <a:r>
              <a:rPr lang="fr-FR" dirty="0"/>
              <a:t> </a:t>
            </a:r>
            <a:r>
              <a:rPr lang="fr-FR" dirty="0" err="1"/>
              <a:t>policy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36FA59-C5C8-464B-A872-DE5910AEDFAD}"/>
              </a:ext>
            </a:extLst>
          </p:cNvPr>
          <p:cNvSpPr txBox="1"/>
          <p:nvPr/>
        </p:nvSpPr>
        <p:spPr>
          <a:xfrm>
            <a:off x="1793937" y="896058"/>
            <a:ext cx="380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defRPr>
            </a:lvl1pPr>
          </a:lstStyle>
          <a:p>
            <a:r>
              <a:rPr lang="fr-FR" dirty="0"/>
              <a:t>Open Access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B64930-0841-7F49-A16F-7CFE4BA6419B}"/>
              </a:ext>
            </a:extLst>
          </p:cNvPr>
          <p:cNvSpPr txBox="1"/>
          <p:nvPr/>
        </p:nvSpPr>
        <p:spPr>
          <a:xfrm>
            <a:off x="7347398" y="896058"/>
            <a:ext cx="1456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FAIR</a:t>
            </a:r>
          </a:p>
        </p:txBody>
      </p:sp>
    </p:spTree>
    <p:extLst>
      <p:ext uri="{BB962C8B-B14F-4D97-AF65-F5344CB8AC3E}">
        <p14:creationId xmlns:p14="http://schemas.microsoft.com/office/powerpoint/2010/main" val="21337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en-GB"/>
              <a:t>Description of Plant Sample Data</a:t>
            </a:r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667"/>
              </a:spcBef>
              <a:buNone/>
            </a:pPr>
            <a:endParaRPr sz="2133" b="1" dirty="0"/>
          </a:p>
          <a:p>
            <a:pPr indent="0">
              <a:spcBef>
                <a:spcPts val="667"/>
              </a:spcBef>
              <a:spcAft>
                <a:spcPts val="667"/>
              </a:spcAft>
              <a:buNone/>
            </a:pPr>
            <a:endParaRPr sz="2133" dirty="0"/>
          </a:p>
        </p:txBody>
      </p:sp>
      <p:sp>
        <p:nvSpPr>
          <p:cNvPr id="220" name="Google Shape;220;p24"/>
          <p:cNvSpPr txBox="1">
            <a:spLocks noGrp="1"/>
          </p:cNvSpPr>
          <p:nvPr>
            <p:ph type="body" idx="2"/>
          </p:nvPr>
        </p:nvSpPr>
        <p:spPr>
          <a:xfrm>
            <a:off x="762800" y="1536633"/>
            <a:ext cx="5333200" cy="4555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-440256">
              <a:lnSpc>
                <a:spcPct val="115000"/>
              </a:lnSpc>
              <a:spcAft>
                <a:spcPts val="667"/>
              </a:spcAft>
              <a:buSzPts val="1600"/>
            </a:pPr>
            <a:r>
              <a:rPr lang="en-GB" sz="2133" dirty="0"/>
              <a:t>Consolidation with available plant-centric checklists and harmonization with MIAPPE</a:t>
            </a:r>
            <a:endParaRPr sz="2133" dirty="0"/>
          </a:p>
        </p:txBody>
      </p:sp>
      <p:sp>
        <p:nvSpPr>
          <p:cNvPr id="221" name="Google Shape;221;p24"/>
          <p:cNvSpPr/>
          <p:nvPr/>
        </p:nvSpPr>
        <p:spPr>
          <a:xfrm>
            <a:off x="888933" y="3093984"/>
            <a:ext cx="1441152" cy="670032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1333">
                <a:solidFill>
                  <a:srgbClr val="4D4848"/>
                </a:solidFill>
                <a:latin typeface="Corbel"/>
                <a:ea typeface="Corbel"/>
                <a:cs typeface="Corbel"/>
                <a:sym typeface="Corbel"/>
              </a:rPr>
              <a:t>GSC MIxS plant associated</a:t>
            </a:r>
            <a:endParaRPr sz="1333">
              <a:solidFill>
                <a:srgbClr val="4D48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528700" y="3093984"/>
            <a:ext cx="1441152" cy="670032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1333">
                <a:solidFill>
                  <a:srgbClr val="4D4848"/>
                </a:solidFill>
                <a:latin typeface="Corbel"/>
                <a:ea typeface="Corbel"/>
                <a:cs typeface="Corbel"/>
                <a:sym typeface="Corbel"/>
              </a:rPr>
              <a:t>ENA Plant Sample</a:t>
            </a:r>
            <a:endParaRPr sz="1333">
              <a:solidFill>
                <a:srgbClr val="4D48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2605133" y="3093984"/>
            <a:ext cx="1711944" cy="670032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1333">
                <a:solidFill>
                  <a:srgbClr val="4D4848"/>
                </a:solidFill>
                <a:latin typeface="Corbel"/>
                <a:ea typeface="Corbel"/>
                <a:cs typeface="Corbel"/>
                <a:sym typeface="Corbel"/>
              </a:rPr>
              <a:t>ENA Crop Plant sample enhanced annotation</a:t>
            </a:r>
            <a:endParaRPr sz="1333">
              <a:solidFill>
                <a:srgbClr val="4D48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2740517" y="5796017"/>
            <a:ext cx="1441152" cy="670032"/>
          </a:xfrm>
          <a:prstGeom prst="flowChartDocument">
            <a:avLst/>
          </a:prstGeom>
          <a:solidFill>
            <a:srgbClr val="000000">
              <a:alpha val="927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>
              <a:solidFill>
                <a:srgbClr val="4D4848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768" y="5871900"/>
            <a:ext cx="1412653" cy="361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/>
          <p:nvPr/>
        </p:nvSpPr>
        <p:spPr>
          <a:xfrm>
            <a:off x="2393300" y="4222267"/>
            <a:ext cx="2135600" cy="10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rgbClr val="4D48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000" b="1" dirty="0" err="1">
                <a:solidFill>
                  <a:srgbClr val="4D4848"/>
                </a:solidFill>
              </a:rPr>
              <a:t>BioSamples</a:t>
            </a:r>
            <a:r>
              <a:rPr lang="en-GB" sz="2000" b="1" dirty="0">
                <a:solidFill>
                  <a:srgbClr val="4D4848"/>
                </a:solidFill>
              </a:rPr>
              <a:t> Plant-</a:t>
            </a:r>
            <a:r>
              <a:rPr lang="en-GB" sz="2000" b="1" dirty="0" err="1">
                <a:solidFill>
                  <a:srgbClr val="4D4848"/>
                </a:solidFill>
              </a:rPr>
              <a:t>miappe</a:t>
            </a:r>
            <a:endParaRPr sz="2000" b="1" dirty="0">
              <a:solidFill>
                <a:srgbClr val="4D4848"/>
              </a:solidFill>
            </a:endParaRPr>
          </a:p>
        </p:txBody>
      </p:sp>
      <p:cxnSp>
        <p:nvCxnSpPr>
          <p:cNvPr id="228" name="Google Shape;228;p24"/>
          <p:cNvCxnSpPr>
            <a:stCxn id="221" idx="2"/>
            <a:endCxn id="227" idx="0"/>
          </p:cNvCxnSpPr>
          <p:nvPr/>
        </p:nvCxnSpPr>
        <p:spPr>
          <a:xfrm>
            <a:off x="1609509" y="3719719"/>
            <a:ext cx="1851600" cy="5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4"/>
          <p:cNvCxnSpPr>
            <a:stCxn id="223" idx="2"/>
            <a:endCxn id="227" idx="0"/>
          </p:cNvCxnSpPr>
          <p:nvPr/>
        </p:nvCxnSpPr>
        <p:spPr>
          <a:xfrm>
            <a:off x="3461105" y="3719719"/>
            <a:ext cx="0" cy="5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4"/>
          <p:cNvCxnSpPr>
            <a:stCxn id="222" idx="2"/>
            <a:endCxn id="227" idx="0"/>
          </p:cNvCxnSpPr>
          <p:nvPr/>
        </p:nvCxnSpPr>
        <p:spPr>
          <a:xfrm flipH="1">
            <a:off x="3461276" y="3719719"/>
            <a:ext cx="1788000" cy="5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4"/>
          <p:cNvCxnSpPr>
            <a:stCxn id="226" idx="0"/>
            <a:endCxn id="227" idx="2"/>
          </p:cNvCxnSpPr>
          <p:nvPr/>
        </p:nvCxnSpPr>
        <p:spPr>
          <a:xfrm rot="10800000">
            <a:off x="3461093" y="5233500"/>
            <a:ext cx="0" cy="6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3913" y="87199"/>
            <a:ext cx="3278099" cy="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7BBB6B1-71D0-C94E-B4F4-E7CC52305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770" y="975167"/>
            <a:ext cx="4527297" cy="7017311"/>
          </a:xfrm>
          <a:prstGeom prst="rect">
            <a:avLst/>
          </a:prstGeom>
        </p:spPr>
      </p:pic>
      <p:pic>
        <p:nvPicPr>
          <p:cNvPr id="20" name="Google Shape;239;p25">
            <a:extLst>
              <a:ext uri="{FF2B5EF4-FFF2-40B4-BE49-F238E27FC236}">
                <a16:creationId xmlns:a16="http://schemas.microsoft.com/office/drawing/2014/main" id="{B47D8113-E94C-224F-87E5-2720C50B28E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637" y="4348954"/>
            <a:ext cx="2140133" cy="4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en-GB"/>
              <a:t>Plant-miappe.json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body" idx="1"/>
          </p:nvPr>
        </p:nvSpPr>
        <p:spPr>
          <a:xfrm>
            <a:off x="415600" y="1231767"/>
            <a:ext cx="11423600" cy="486006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-440256">
              <a:lnSpc>
                <a:spcPct val="115000"/>
              </a:lnSpc>
              <a:buSzPts val="1600"/>
            </a:pPr>
            <a:r>
              <a:rPr lang="en-GB" sz="2133" dirty="0"/>
              <a:t>Checklist available on </a:t>
            </a:r>
            <a:r>
              <a:rPr lang="en-GB" sz="2133" u="sng" dirty="0">
                <a:solidFill>
                  <a:schemeClr val="hlink"/>
                </a:solidFill>
                <a:hlinkClick r:id="rId3"/>
              </a:rPr>
              <a:t>github</a:t>
            </a:r>
            <a:endParaRPr lang="en-GB" sz="2133" u="sng" dirty="0">
              <a:solidFill>
                <a:schemeClr val="hlink"/>
              </a:solidFill>
            </a:endParaRPr>
          </a:p>
          <a:p>
            <a:pPr indent="-440256">
              <a:lnSpc>
                <a:spcPct val="115000"/>
              </a:lnSpc>
              <a:buSzPts val="1600"/>
            </a:pPr>
            <a:r>
              <a:rPr lang="en-GB" sz="2133" dirty="0"/>
              <a:t>Fields of interest</a:t>
            </a:r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1866" dirty="0"/>
              <a:t>"</a:t>
            </a:r>
            <a:r>
              <a:rPr lang="fr-FR" sz="1866" dirty="0" err="1"/>
              <a:t>material</a:t>
            </a:r>
            <a:r>
              <a:rPr lang="fr-FR" sz="1866" dirty="0"/>
              <a:t> source ID»: Holding + Accession </a:t>
            </a:r>
            <a:r>
              <a:rPr lang="fr-FR" sz="1866" dirty="0" err="1"/>
              <a:t>number</a:t>
            </a:r>
            <a:r>
              <a:rPr lang="fr-FR" sz="1866" dirty="0"/>
              <a:t> + taxon. Plus « </a:t>
            </a:r>
            <a:r>
              <a:rPr lang="fr-FR" sz="1866" dirty="0" err="1"/>
              <a:t>material</a:t>
            </a:r>
            <a:r>
              <a:rPr lang="fr-FR" sz="1866" dirty="0"/>
              <a:t> source DOI"</a:t>
            </a:r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1866" dirty="0" err="1"/>
              <a:t>Organism</a:t>
            </a:r>
            <a:r>
              <a:rPr lang="fr-FR" sz="1866" dirty="0"/>
              <a:t>: NCBI, The Plant List, etc…. </a:t>
            </a:r>
            <a:r>
              <a:rPr lang="fr-FR" sz="1866" dirty="0" err="1"/>
              <a:t>Genus</a:t>
            </a:r>
            <a:r>
              <a:rPr lang="fr-FR" sz="1866" dirty="0"/>
              <a:t> and </a:t>
            </a:r>
            <a:r>
              <a:rPr lang="fr-FR" sz="1866" dirty="0" err="1"/>
              <a:t>Species</a:t>
            </a:r>
            <a:r>
              <a:rPr lang="fr-FR" sz="1866" dirty="0"/>
              <a:t> for </a:t>
            </a:r>
            <a:r>
              <a:rPr lang="fr-FR" sz="1866" dirty="0" err="1"/>
              <a:t>uncommon</a:t>
            </a:r>
            <a:r>
              <a:rPr lang="fr-FR" sz="1866" dirty="0"/>
              <a:t> taxons. Stick to </a:t>
            </a:r>
            <a:r>
              <a:rPr lang="fr-FR" sz="1866" dirty="0" err="1"/>
              <a:t>species</a:t>
            </a:r>
            <a:r>
              <a:rPr lang="fr-FR" sz="1866" dirty="0"/>
              <a:t> </a:t>
            </a:r>
            <a:r>
              <a:rPr lang="fr-FR" sz="1866" dirty="0" err="1"/>
              <a:t>rather</a:t>
            </a:r>
            <a:r>
              <a:rPr lang="fr-FR" sz="1866" dirty="0"/>
              <a:t> </a:t>
            </a:r>
            <a:r>
              <a:rPr lang="fr-FR" sz="1866" dirty="0" err="1"/>
              <a:t>than</a:t>
            </a:r>
            <a:r>
              <a:rPr lang="fr-FR" sz="1866" dirty="0"/>
              <a:t> </a:t>
            </a:r>
            <a:r>
              <a:rPr lang="fr-FR" sz="1866" dirty="0" err="1"/>
              <a:t>subspecies</a:t>
            </a:r>
            <a:endParaRPr lang="fr-FR" sz="1866" dirty="0"/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 err="1"/>
              <a:t>infraspecific</a:t>
            </a:r>
            <a:r>
              <a:rPr lang="fr-FR" sz="2000" dirty="0"/>
              <a:t> </a:t>
            </a:r>
            <a:r>
              <a:rPr lang="fr-FR" sz="2000" dirty="0" err="1"/>
              <a:t>name</a:t>
            </a:r>
            <a:r>
              <a:rPr lang="fr-FR" sz="2000" dirty="0"/>
              <a:t>: </a:t>
            </a:r>
            <a:r>
              <a:rPr lang="fr-FR" sz="2000" dirty="0" err="1"/>
              <a:t>Varieties</a:t>
            </a:r>
            <a:r>
              <a:rPr lang="fr-FR" sz="2000" dirty="0"/>
              <a:t> </a:t>
            </a:r>
            <a:r>
              <a:rPr lang="fr-FR" sz="2000" dirty="0" err="1"/>
              <a:t>names</a:t>
            </a:r>
            <a:r>
              <a:rPr lang="fr-FR" sz="2000" dirty="0"/>
              <a:t>, important </a:t>
            </a:r>
            <a:r>
              <a:rPr lang="fr-FR" sz="2000" dirty="0" err="1"/>
              <a:t>search</a:t>
            </a:r>
            <a:r>
              <a:rPr lang="fr-FR" sz="2000" dirty="0"/>
              <a:t> </a:t>
            </a:r>
            <a:r>
              <a:rPr lang="fr-FR" sz="2000" dirty="0" err="1"/>
              <a:t>criterion</a:t>
            </a:r>
            <a:endParaRPr lang="fr-FR" sz="2000" dirty="0"/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 err="1"/>
              <a:t>Alternate</a:t>
            </a:r>
            <a:r>
              <a:rPr lang="fr-FR" sz="2000" dirty="0"/>
              <a:t> </a:t>
            </a:r>
            <a:r>
              <a:rPr lang="fr-FR" sz="2000" dirty="0" err="1"/>
              <a:t>Ids</a:t>
            </a:r>
            <a:r>
              <a:rPr lang="fr-FR" sz="2000" dirty="0"/>
              <a:t>: to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added</a:t>
            </a:r>
            <a:r>
              <a:rPr lang="fr-FR" sz="2000" dirty="0"/>
              <a:t> </a:t>
            </a:r>
            <a:r>
              <a:rPr lang="fr-FR" sz="2000" dirty="0" err="1"/>
              <a:t>soon</a:t>
            </a:r>
            <a:r>
              <a:rPr lang="fr-FR" sz="2000" dirty="0"/>
              <a:t>, </a:t>
            </a:r>
            <a:r>
              <a:rPr lang="fr-FR" sz="2000" dirty="0" err="1"/>
              <a:t>project</a:t>
            </a:r>
            <a:r>
              <a:rPr lang="fr-FR" sz="2000" dirty="0"/>
              <a:t> </a:t>
            </a:r>
            <a:r>
              <a:rPr lang="fr-FR" sz="2000" dirty="0" err="1"/>
              <a:t>Ids</a:t>
            </a:r>
            <a:r>
              <a:rPr lang="fr-FR" sz="2000" dirty="0"/>
              <a:t>, </a:t>
            </a:r>
            <a:r>
              <a:rPr lang="fr-FR" sz="2000" dirty="0" err="1"/>
              <a:t>necessary</a:t>
            </a:r>
            <a:r>
              <a:rPr lang="fr-FR" sz="2000" dirty="0"/>
              <a:t> for </a:t>
            </a:r>
            <a:r>
              <a:rPr lang="fr-FR" sz="2000" dirty="0" err="1"/>
              <a:t>interoperability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non EBI </a:t>
            </a:r>
            <a:r>
              <a:rPr lang="fr-FR" sz="2000" dirty="0" err="1"/>
              <a:t>databases</a:t>
            </a:r>
            <a:r>
              <a:rPr lang="fr-FR" sz="2000" dirty="0"/>
              <a:t>.</a:t>
            </a:r>
            <a:endParaRPr sz="1866" dirty="0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3913" y="87199"/>
            <a:ext cx="3278099" cy="6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en-GB"/>
              <a:t>Plant-miappe.json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body" idx="1"/>
          </p:nvPr>
        </p:nvSpPr>
        <p:spPr>
          <a:xfrm>
            <a:off x="415600" y="1231767"/>
            <a:ext cx="11423600" cy="486006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-440256">
              <a:lnSpc>
                <a:spcPct val="115000"/>
              </a:lnSpc>
              <a:buSzPts val="1600"/>
            </a:pPr>
            <a:r>
              <a:rPr lang="en-GB" sz="2133" dirty="0"/>
              <a:t>Fields of interest</a:t>
            </a:r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/>
              <a:t>"plant structure </a:t>
            </a:r>
            <a:r>
              <a:rPr lang="fr-FR" sz="2000" dirty="0" err="1"/>
              <a:t>development</a:t>
            </a:r>
            <a:r>
              <a:rPr lang="fr-FR" sz="2000" dirty="0"/>
              <a:t> stage":</a:t>
            </a:r>
          </a:p>
          <a:p>
            <a:pPr lvl="2" indent="-440256">
              <a:lnSpc>
                <a:spcPct val="115000"/>
              </a:lnSpc>
              <a:buSzPts val="1600"/>
            </a:pPr>
            <a:r>
              <a:rPr lang="fr-FR" sz="2000" dirty="0"/>
              <a:t>Plant </a:t>
            </a:r>
            <a:r>
              <a:rPr lang="fr-FR" sz="2000" dirty="0" err="1"/>
              <a:t>Ontology</a:t>
            </a:r>
            <a:r>
              <a:rPr lang="fr-FR" sz="2000" dirty="0"/>
              <a:t> </a:t>
            </a:r>
            <a:r>
              <a:rPr lang="fr-FR" sz="2000" dirty="0" err="1"/>
              <a:t>term</a:t>
            </a:r>
            <a:r>
              <a:rPr lang="fr-FR" sz="2000" dirty="0"/>
              <a:t> (</a:t>
            </a:r>
            <a:r>
              <a:rPr lang="fr-FR" sz="2000" dirty="0" err="1"/>
              <a:t>subclass</a:t>
            </a:r>
            <a:r>
              <a:rPr lang="fr-FR" sz="2000" dirty="0"/>
              <a:t> or PO:0009012) </a:t>
            </a:r>
          </a:p>
          <a:p>
            <a:pPr lvl="2" indent="-440256">
              <a:lnSpc>
                <a:spcPct val="115000"/>
              </a:lnSpc>
              <a:buSzPts val="1600"/>
            </a:pPr>
            <a:r>
              <a:rPr lang="fr-FR" sz="2000" dirty="0"/>
              <a:t>BBCH </a:t>
            </a:r>
            <a:r>
              <a:rPr lang="fr-FR" sz="2000" dirty="0" err="1"/>
              <a:t>scale</a:t>
            </a:r>
            <a:r>
              <a:rPr lang="fr-FR" sz="2000" dirty="0"/>
              <a:t> </a:t>
            </a:r>
            <a:r>
              <a:rPr lang="fr-FR" sz="2000" dirty="0" err="1"/>
              <a:t>term</a:t>
            </a:r>
            <a:endParaRPr lang="fr-FR" sz="2000" dirty="0"/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/>
              <a:t>"plant </a:t>
            </a:r>
            <a:r>
              <a:rPr lang="fr-FR" sz="2000" dirty="0" err="1"/>
              <a:t>anatomical</a:t>
            </a:r>
            <a:r>
              <a:rPr lang="fr-FR" sz="2000" dirty="0"/>
              <a:t> </a:t>
            </a:r>
            <a:r>
              <a:rPr lang="fr-FR" sz="2000" dirty="0" err="1"/>
              <a:t>entity</a:t>
            </a:r>
            <a:r>
              <a:rPr lang="fr-FR" sz="2000" dirty="0"/>
              <a:t> »</a:t>
            </a:r>
          </a:p>
          <a:p>
            <a:pPr lvl="2" indent="-440256">
              <a:lnSpc>
                <a:spcPct val="115000"/>
              </a:lnSpc>
              <a:buSzPts val="1600"/>
            </a:pPr>
            <a:r>
              <a:rPr lang="fr-FR" sz="2000" dirty="0"/>
              <a:t>Plant </a:t>
            </a:r>
            <a:r>
              <a:rPr lang="fr-FR" sz="2000" dirty="0" err="1"/>
              <a:t>Ontology</a:t>
            </a:r>
            <a:r>
              <a:rPr lang="fr-FR" sz="2000" dirty="0"/>
              <a:t> </a:t>
            </a:r>
            <a:r>
              <a:rPr lang="fr-FR" sz="2000" dirty="0" err="1"/>
              <a:t>term</a:t>
            </a:r>
            <a:r>
              <a:rPr lang="fr-FR" sz="2000" dirty="0"/>
              <a:t> (</a:t>
            </a:r>
            <a:r>
              <a:rPr lang="fr-FR" sz="2000" dirty="0" err="1"/>
              <a:t>subclass</a:t>
            </a:r>
            <a:r>
              <a:rPr lang="fr-FR" sz="2000" dirty="0"/>
              <a:t> of PO:0025131)</a:t>
            </a:r>
          </a:p>
          <a:p>
            <a:pPr lvl="1" indent="-440256">
              <a:lnSpc>
                <a:spcPct val="115000"/>
              </a:lnSpc>
              <a:buSzPts val="1600"/>
            </a:pPr>
            <a:r>
              <a:rPr lang="fr-FR" sz="2000" dirty="0"/>
              <a:t>"</a:t>
            </a:r>
            <a:r>
              <a:rPr lang="fr-FR" sz="2000" dirty="0" err="1"/>
              <a:t>sample</a:t>
            </a:r>
            <a:r>
              <a:rPr lang="fr-FR" sz="2000" dirty="0"/>
              <a:t> ID »: for </a:t>
            </a:r>
            <a:r>
              <a:rPr lang="fr-FR" sz="2000" dirty="0" err="1"/>
              <a:t>tracability</a:t>
            </a:r>
            <a:r>
              <a:rPr lang="fr-FR" sz="2000" dirty="0"/>
              <a:t> and </a:t>
            </a:r>
            <a:r>
              <a:rPr lang="fr-FR" sz="2000" dirty="0" err="1"/>
              <a:t>interoperability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omic</a:t>
            </a:r>
            <a:r>
              <a:rPr lang="fr-FR" sz="2000" dirty="0"/>
              <a:t> </a:t>
            </a:r>
            <a:r>
              <a:rPr lang="fr-FR" sz="2000" dirty="0" err="1"/>
              <a:t>analysis</a:t>
            </a:r>
            <a:r>
              <a:rPr lang="fr-FR" sz="2000" dirty="0"/>
              <a:t> center, …</a:t>
            </a:r>
            <a:endParaRPr lang="fr-FR" sz="1866" dirty="0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913" y="87199"/>
            <a:ext cx="3278099" cy="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CBDDFAF-4359-EF44-9C31-6996FBA05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228" y="905593"/>
            <a:ext cx="4158146" cy="29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77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CAFD87-713E-874E-AFB2-18778034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0926868-F173-964A-AA0C-AA377CB0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 </a:t>
            </a:r>
            <a:r>
              <a:rPr lang="fr-FR" dirty="0" err="1"/>
              <a:t>community</a:t>
            </a:r>
            <a:endParaRPr lang="fr-FR" dirty="0"/>
          </a:p>
          <a:p>
            <a:pPr lvl="1"/>
            <a:r>
              <a:rPr lang="fr-FR" dirty="0" err="1"/>
              <a:t>Github</a:t>
            </a:r>
            <a:endParaRPr lang="fr-FR" dirty="0"/>
          </a:p>
          <a:p>
            <a:pPr lvl="1"/>
            <a:r>
              <a:rPr lang="fr-FR" dirty="0"/>
              <a:t>Mailing </a:t>
            </a:r>
            <a:r>
              <a:rPr lang="fr-FR" dirty="0" err="1"/>
              <a:t>list</a:t>
            </a:r>
            <a:endParaRPr lang="fr-FR" dirty="0"/>
          </a:p>
          <a:p>
            <a:r>
              <a:rPr lang="fr-FR" dirty="0" err="1"/>
              <a:t>Outreach</a:t>
            </a:r>
            <a:endParaRPr lang="fr-FR" dirty="0"/>
          </a:p>
          <a:p>
            <a:r>
              <a:rPr lang="fr-FR" dirty="0"/>
              <a:t>Training</a:t>
            </a:r>
          </a:p>
          <a:p>
            <a:r>
              <a:rPr lang="fr-FR" dirty="0"/>
              <a:t>Elixir Service bundles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5DFDD5-718E-4B4C-B216-731D537C71DC}"/>
              </a:ext>
            </a:extLst>
          </p:cNvPr>
          <p:cNvGrpSpPr/>
          <p:nvPr/>
        </p:nvGrpSpPr>
        <p:grpSpPr>
          <a:xfrm>
            <a:off x="6531219" y="435705"/>
            <a:ext cx="5660781" cy="4826217"/>
            <a:chOff x="6531219" y="435705"/>
            <a:chExt cx="5660781" cy="482621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FBB151A-D78E-BB43-9426-4D8B4FF25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" r="23127" b="89243"/>
            <a:stretch/>
          </p:blipFill>
          <p:spPr>
            <a:xfrm>
              <a:off x="6531219" y="435705"/>
              <a:ext cx="5660781" cy="633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732433A-AAB7-7E4B-AE37-B79B1CDE7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219" y="1068751"/>
              <a:ext cx="5660781" cy="4193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0CE83E2D-05A5-E94E-A356-3E289C9992FF}"/>
              </a:ext>
            </a:extLst>
          </p:cNvPr>
          <p:cNvGrpSpPr/>
          <p:nvPr/>
        </p:nvGrpSpPr>
        <p:grpSpPr>
          <a:xfrm>
            <a:off x="0" y="4515102"/>
            <a:ext cx="7120950" cy="2314099"/>
            <a:chOff x="4121481" y="3341077"/>
            <a:chExt cx="7120950" cy="231409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3639067-257B-504D-A7A5-6BAEAD94E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922" b="38801"/>
            <a:stretch/>
          </p:blipFill>
          <p:spPr>
            <a:xfrm>
              <a:off x="4121481" y="3341077"/>
              <a:ext cx="7120950" cy="17819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2024D515-9636-7F41-9B8D-58DE336B3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352" b="9809"/>
            <a:stretch/>
          </p:blipFill>
          <p:spPr>
            <a:xfrm>
              <a:off x="4121481" y="5076093"/>
              <a:ext cx="7120950" cy="5790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26572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D703-1A51-D348-9B44-621CC80E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Take Home message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FB8A1C-4E83-6744-AF5E-07182503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9" y="1068751"/>
            <a:ext cx="11732351" cy="30350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267" dirty="0"/>
              <a:t>Standardizing your data is</a:t>
            </a:r>
          </a:p>
          <a:p>
            <a:pPr>
              <a:buFontTx/>
              <a:buChar char="-"/>
            </a:pPr>
            <a:r>
              <a:rPr lang="en-GB" sz="4267" dirty="0"/>
              <a:t>Good for you</a:t>
            </a:r>
          </a:p>
          <a:p>
            <a:pPr>
              <a:buFontTx/>
              <a:buChar char="-"/>
            </a:pPr>
            <a:r>
              <a:rPr lang="en-GB" sz="4267" dirty="0"/>
              <a:t>Good for others</a:t>
            </a:r>
          </a:p>
          <a:p>
            <a:pPr>
              <a:buFontTx/>
              <a:buChar char="-"/>
            </a:pPr>
            <a:r>
              <a:rPr lang="en-GB" sz="4267" dirty="0"/>
              <a:t>Getting easier</a:t>
            </a:r>
          </a:p>
          <a:p>
            <a:pPr>
              <a:buFontTx/>
              <a:buChar char="-"/>
            </a:pPr>
            <a:r>
              <a:rPr lang="en-GB" sz="4267" dirty="0"/>
              <a:t>Contribution Welcomed !</a:t>
            </a:r>
          </a:p>
        </p:txBody>
      </p:sp>
      <p:pic>
        <p:nvPicPr>
          <p:cNvPr id="12290" name="Google Shape;424;p41" descr="ttps://www6.inra.fr/var/internet6_national_anr_answer/storage/images/partners/mistea/33462-8-eng-GB/MIST">
            <a:extLst>
              <a:ext uri="{FF2B5EF4-FFF2-40B4-BE49-F238E27FC236}">
                <a16:creationId xmlns:a16="http://schemas.microsoft.com/office/drawing/2014/main" id="{BD2FE843-D730-C149-B5C3-CF90D7C6E5E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3925" y="5789248"/>
            <a:ext cx="16986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Google Shape;426;p41">
            <a:extLst>
              <a:ext uri="{FF2B5EF4-FFF2-40B4-BE49-F238E27FC236}">
                <a16:creationId xmlns:a16="http://schemas.microsoft.com/office/drawing/2014/main" id="{B890D4B4-A837-FD4D-BB31-6BFA7A82F5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0089" y="4567242"/>
            <a:ext cx="1149351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Google Shape;427;p41">
            <a:extLst>
              <a:ext uri="{FF2B5EF4-FFF2-40B4-BE49-F238E27FC236}">
                <a16:creationId xmlns:a16="http://schemas.microsoft.com/office/drawing/2014/main" id="{624F83F9-2308-964F-8212-E30DD83D5C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6164" y="4992692"/>
            <a:ext cx="108267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Google Shape;428;p41" descr="tplogo_transparent.png">
            <a:extLst>
              <a:ext uri="{FF2B5EF4-FFF2-40B4-BE49-F238E27FC236}">
                <a16:creationId xmlns:a16="http://schemas.microsoft.com/office/drawing/2014/main" id="{31174025-BADD-4442-9A1A-A2730D0AC75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9" y="6248404"/>
            <a:ext cx="1265237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Google Shape;429;p41" descr="http://www.cropontology.org/images/bioversity_LD.jpg">
            <a:extLst>
              <a:ext uri="{FF2B5EF4-FFF2-40B4-BE49-F238E27FC236}">
                <a16:creationId xmlns:a16="http://schemas.microsoft.com/office/drawing/2014/main" id="{A78BF8B0-641B-9E46-88EE-32F0CE88656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2026" y="5151442"/>
            <a:ext cx="952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C5E12810-A3FD-3A40-A005-BD873CEEAC7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4800" y="5260978"/>
            <a:ext cx="1619251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Google Shape;431;p41" descr="b43b7095-e452-482a-8969-fed9a50393a8_WUR_RGB_standard.png">
            <a:extLst>
              <a:ext uri="{FF2B5EF4-FFF2-40B4-BE49-F238E27FC236}">
                <a16:creationId xmlns:a16="http://schemas.microsoft.com/office/drawing/2014/main" id="{74D2AF57-9443-194D-937D-6DFF839711A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4093" y="4726366"/>
            <a:ext cx="2246312" cy="42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Google Shape;432;p41" descr="IBET.png">
            <a:extLst>
              <a:ext uri="{FF2B5EF4-FFF2-40B4-BE49-F238E27FC236}">
                <a16:creationId xmlns:a16="http://schemas.microsoft.com/office/drawing/2014/main" id="{3F01658C-0263-B54C-B456-2FDF9C805F1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597" y="6143630"/>
            <a:ext cx="13065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Google Shape;433;p41" descr="logo-cirad.jpg">
            <a:extLst>
              <a:ext uri="{FF2B5EF4-FFF2-40B4-BE49-F238E27FC236}">
                <a16:creationId xmlns:a16="http://schemas.microsoft.com/office/drawing/2014/main" id="{05D7370E-652F-F240-BD92-FF7F007291B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2" y="5554498"/>
            <a:ext cx="18002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Google Shape;434;p41" descr="Logo.png">
            <a:extLst>
              <a:ext uri="{FF2B5EF4-FFF2-40B4-BE49-F238E27FC236}">
                <a16:creationId xmlns:a16="http://schemas.microsoft.com/office/drawing/2014/main" id="{A94F923B-9B2E-1A4D-B933-B83C61048E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7277" y="5137154"/>
            <a:ext cx="9175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Google Shape;435;p41" descr="EMBL_EBI-logo.png">
            <a:extLst>
              <a:ext uri="{FF2B5EF4-FFF2-40B4-BE49-F238E27FC236}">
                <a16:creationId xmlns:a16="http://schemas.microsoft.com/office/drawing/2014/main" id="{611E67C5-7164-CA4E-AEFE-495662B4D9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787" y="5548981"/>
            <a:ext cx="1611312" cy="50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Google Shape;436;p41" descr="1200px-Earlham_Institute_logo.png">
            <a:extLst>
              <a:ext uri="{FF2B5EF4-FFF2-40B4-BE49-F238E27FC236}">
                <a16:creationId xmlns:a16="http://schemas.microsoft.com/office/drawing/2014/main" id="{DE6BF715-E73F-094E-AFC8-F9A55CE2BB6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1119" y="6053142"/>
            <a:ext cx="11239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Google Shape;437;p41" descr="r1591_9_logo_nib-2.jpg">
            <a:extLst>
              <a:ext uri="{FF2B5EF4-FFF2-40B4-BE49-F238E27FC236}">
                <a16:creationId xmlns:a16="http://schemas.microsoft.com/office/drawing/2014/main" id="{50032B70-FC9C-2348-8293-6EAA4224A9A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868" y="5121279"/>
            <a:ext cx="121602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3" name="Google Shape;439;p41">
            <a:extLst>
              <a:ext uri="{FF2B5EF4-FFF2-40B4-BE49-F238E27FC236}">
                <a16:creationId xmlns:a16="http://schemas.microsoft.com/office/drawing/2014/main" id="{3C83F917-689E-2747-9917-2A460156CF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9496" y="4584792"/>
            <a:ext cx="88106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Google Shape;441;p41" descr="brapi_logo.png">
            <a:extLst>
              <a:ext uri="{FF2B5EF4-FFF2-40B4-BE49-F238E27FC236}">
                <a16:creationId xmlns:a16="http://schemas.microsoft.com/office/drawing/2014/main" id="{2665555A-F665-294C-B041-9BB6EF2149D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6489" y="4864104"/>
            <a:ext cx="2044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Google Shape;442;p41" descr="ttp://pages.igc.gulbenkian.pt/pgcd/files/site_img/Logo_igc.png">
            <a:extLst>
              <a:ext uri="{FF2B5EF4-FFF2-40B4-BE49-F238E27FC236}">
                <a16:creationId xmlns:a16="http://schemas.microsoft.com/office/drawing/2014/main" id="{0EF196C6-D8B4-264F-B17B-42C8440A8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839" y="5827632"/>
            <a:ext cx="1571625" cy="64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7" name="Google Shape;443;p41">
            <a:extLst>
              <a:ext uri="{FF2B5EF4-FFF2-40B4-BE49-F238E27FC236}">
                <a16:creationId xmlns:a16="http://schemas.microsoft.com/office/drawing/2014/main" id="{F7467F11-E511-A94C-A7EE-92EA6938B7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007" y="5757868"/>
            <a:ext cx="663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8" name="Google Shape;444;p41">
            <a:extLst>
              <a:ext uri="{FF2B5EF4-FFF2-40B4-BE49-F238E27FC236}">
                <a16:creationId xmlns:a16="http://schemas.microsoft.com/office/drawing/2014/main" id="{D38C6D45-DAE2-ED45-B75E-D9C4730A7AD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3636" y="3913191"/>
            <a:ext cx="1481139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9" name="Google Shape;446;p41">
            <a:extLst>
              <a:ext uri="{FF2B5EF4-FFF2-40B4-BE49-F238E27FC236}">
                <a16:creationId xmlns:a16="http://schemas.microsoft.com/office/drawing/2014/main" id="{1DC9657C-A0C1-D748-A9EF-C433BDCD7BC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4998" y="6073939"/>
            <a:ext cx="105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0" name="Google Shape;447;p41" descr="link to homepage">
            <a:extLst>
              <a:ext uri="{FF2B5EF4-FFF2-40B4-BE49-F238E27FC236}">
                <a16:creationId xmlns:a16="http://schemas.microsoft.com/office/drawing/2014/main" id="{530395F7-5F06-CE4B-89E1-D4C633D267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042" y="6029863"/>
            <a:ext cx="1408113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 descr="elixir_1_RZ_mac.eps">
            <a:extLst>
              <a:ext uri="{FF2B5EF4-FFF2-40B4-BE49-F238E27FC236}">
                <a16:creationId xmlns:a16="http://schemas.microsoft.com/office/drawing/2014/main" id="{5E63DA54-2D25-EB4C-B6E2-1294E1A44ADB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479" y="4028812"/>
            <a:ext cx="1304182" cy="93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771DC4-37C9-5B46-8DE3-E24C43F913A2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4401" y="4246585"/>
            <a:ext cx="1124435" cy="4610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49DDE29-0F0D-1B41-8CFA-E9EA9AE4034A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814" y="4059264"/>
            <a:ext cx="1082675" cy="9260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6E1C87-44FC-4C4B-A497-30ED19A68DE5}"/>
              </a:ext>
            </a:extLst>
          </p:cNvPr>
          <p:cNvSpPr/>
          <p:nvPr/>
        </p:nvSpPr>
        <p:spPr>
          <a:xfrm>
            <a:off x="5793582" y="1468098"/>
            <a:ext cx="66255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radley Hand" pitchFamily="2" charset="77"/>
                <a:cs typeface="Apple Chancery" panose="03020702040506060504" pitchFamily="66" charset="-79"/>
              </a:rPr>
              <a:t>Thank you!</a:t>
            </a:r>
            <a:endParaRPr lang="fr-FR" sz="9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Bradley Hand" pitchFamily="2" charset="77"/>
              <a:cs typeface="Apple Chancery" panose="03020702040506060504" pitchFamily="66" charset="-79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CA8F0D-82C5-854D-A870-8D171A015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44" y="4614558"/>
            <a:ext cx="234258" cy="23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CE1A0B-DFD4-E24F-A6A2-F4CE6FC3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087" y="5194786"/>
            <a:ext cx="2540000" cy="36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C01D00E-049C-8645-A7B0-42785B66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 stars Open Data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2255575" y="875272"/>
            <a:ext cx="8801980" cy="3957704"/>
            <a:chOff x="889463" y="1651771"/>
            <a:chExt cx="8801980" cy="395770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531" y="1964451"/>
              <a:ext cx="6421286" cy="364502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889463" y="3913862"/>
              <a:ext cx="3674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Data on the web, open licence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108958" y="3349230"/>
              <a:ext cx="2771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in a </a:t>
              </a:r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structured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format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247803" y="2784598"/>
              <a:ext cx="2842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non-</a:t>
              </a:r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proprietary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format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027147" y="1651771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related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to </a:t>
              </a:r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other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data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35635" y="2211654"/>
              <a:ext cx="217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identified</a:t>
              </a:r>
              <a:r>
                <a:rPr lang="fr-FR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 by URI</a:t>
              </a:r>
            </a:p>
          </p:txBody>
        </p:sp>
        <p:sp>
          <p:nvSpPr>
            <p:cNvPr id="12" name="Rectangle à coins arrondis 11"/>
            <p:cNvSpPr/>
            <p:nvPr/>
          </p:nvSpPr>
          <p:spPr bwMode="auto">
            <a:xfrm>
              <a:off x="6096000" y="3628502"/>
              <a:ext cx="720080" cy="796732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endParaRPr lang="fr-FR" sz="1400">
                <a:solidFill>
                  <a:srgbClr val="808080"/>
                </a:solidFill>
                <a:latin typeface="Arial" charset="0"/>
              </a:endParaRP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1843838" y="5061725"/>
            <a:ext cx="7921069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Progressing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FAIR and Open Data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requires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multidisciplinary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cooperation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Biologists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Bioinformaticians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Specialists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of ontologies/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9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E8E94E2-A0FF-B94E-8B3E-1FC707C6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 Data </a:t>
            </a:r>
            <a:r>
              <a:rPr lang="fr-FR" dirty="0" err="1"/>
              <a:t>Principles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4AE5002-4549-4A42-88AE-2399F6E9E20F}"/>
              </a:ext>
            </a:extLst>
          </p:cNvPr>
          <p:cNvGrpSpPr/>
          <p:nvPr/>
        </p:nvGrpSpPr>
        <p:grpSpPr>
          <a:xfrm>
            <a:off x="3015992" y="1037441"/>
            <a:ext cx="9037027" cy="7053226"/>
            <a:chOff x="2648002" y="1056208"/>
            <a:chExt cx="9037027" cy="7053226"/>
          </a:xfrm>
        </p:grpSpPr>
        <p:grpSp>
          <p:nvGrpSpPr>
            <p:cNvPr id="18" name="Groupe 17"/>
            <p:cNvGrpSpPr/>
            <p:nvPr/>
          </p:nvGrpSpPr>
          <p:grpSpPr>
            <a:xfrm>
              <a:off x="2648002" y="1056208"/>
              <a:ext cx="9037027" cy="3258699"/>
              <a:chOff x="1978930" y="677068"/>
              <a:chExt cx="8238245" cy="3258699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8930" y="677068"/>
                <a:ext cx="8238245" cy="3222558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231922" y="865240"/>
                <a:ext cx="2106373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483726" y="3357910"/>
                <a:ext cx="1263890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781322" y="3249613"/>
                <a:ext cx="1263890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655687" y="3304027"/>
                <a:ext cx="1263890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634174" y="3487710"/>
                <a:ext cx="1263890" cy="44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3" t="7391" r="7176"/>
            <a:stretch/>
          </p:blipFill>
          <p:spPr>
            <a:xfrm>
              <a:off x="9900196" y="3957743"/>
              <a:ext cx="1248699" cy="13851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8" t="6494" r="6475"/>
            <a:stretch/>
          </p:blipFill>
          <p:spPr>
            <a:xfrm>
              <a:off x="7834631" y="3961812"/>
              <a:ext cx="1238865" cy="13985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2" t="7208" r="5351"/>
            <a:stretch/>
          </p:blipFill>
          <p:spPr>
            <a:xfrm>
              <a:off x="5708699" y="3991140"/>
              <a:ext cx="1248696" cy="13878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1" t="8213" r="7309"/>
            <a:stretch/>
          </p:blipFill>
          <p:spPr>
            <a:xfrm>
              <a:off x="3513665" y="3991141"/>
              <a:ext cx="1238865" cy="13728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Espace réservé du contenu 2">
              <a:extLst>
                <a:ext uri="{FF2B5EF4-FFF2-40B4-BE49-F238E27FC236}">
                  <a16:creationId xmlns:a16="http://schemas.microsoft.com/office/drawing/2014/main" id="{559F0A00-3AFC-C748-85EE-2C0B565B7D04}"/>
                </a:ext>
              </a:extLst>
            </p:cNvPr>
            <p:cNvSpPr txBox="1">
              <a:spLocks/>
            </p:cNvSpPr>
            <p:nvPr/>
          </p:nvSpPr>
          <p:spPr>
            <a:xfrm>
              <a:off x="5334144" y="5632678"/>
              <a:ext cx="2063640" cy="247041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2400" kern="1200" dirty="0" smtClean="0">
                  <a:solidFill>
                    <a:schemeClr val="tx1"/>
                  </a:solidFill>
                  <a:latin typeface="+mn-lt"/>
                  <a:ea typeface="ＭＳ Ｐゴシック" charset="-128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45000"/>
                <a:buFont typeface="Wingdings" panose="05000000000000000000" pitchFamily="2" charset="2"/>
                <a:buChar char=""/>
                <a:defRPr lang="fr-FR" sz="20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16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lang="fr-FR" sz="14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4pPr>
              <a:lvl5pPr marL="1924050" indent="-1714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ü"/>
                <a:defRPr lang="fr-FR" sz="12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1867" b="1" dirty="0"/>
                <a:t>Open Protocole</a:t>
              </a:r>
            </a:p>
            <a:p>
              <a:pPr marL="0" indent="0" algn="ctr">
                <a:buNone/>
              </a:pPr>
              <a:r>
                <a:rPr lang="fr-FR" sz="1867" b="1" dirty="0" err="1"/>
                <a:t>Perenial</a:t>
              </a:r>
              <a:r>
                <a:rPr lang="fr-FR" sz="1867" b="1" dirty="0"/>
                <a:t> </a:t>
              </a:r>
              <a:r>
                <a:rPr lang="fr-FR" sz="1867" b="1" dirty="0" err="1"/>
                <a:t>Metadata</a:t>
              </a:r>
              <a:endParaRPr lang="fr-FR" sz="1867" b="1" dirty="0"/>
            </a:p>
          </p:txBody>
        </p:sp>
        <p:sp>
          <p:nvSpPr>
            <p:cNvPr id="17" name="Espace réservé du contenu 2">
              <a:extLst>
                <a:ext uri="{FF2B5EF4-FFF2-40B4-BE49-F238E27FC236}">
                  <a16:creationId xmlns:a16="http://schemas.microsoft.com/office/drawing/2014/main" id="{19958050-9DA5-CA40-A439-A6EA3BE63813}"/>
                </a:ext>
              </a:extLst>
            </p:cNvPr>
            <p:cNvSpPr txBox="1">
              <a:spLocks/>
            </p:cNvSpPr>
            <p:nvPr/>
          </p:nvSpPr>
          <p:spPr>
            <a:xfrm>
              <a:off x="3365011" y="5550621"/>
              <a:ext cx="1536171" cy="247041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2400" kern="1200" dirty="0" smtClean="0">
                  <a:solidFill>
                    <a:schemeClr val="tx1"/>
                  </a:solidFill>
                  <a:latin typeface="+mn-lt"/>
                  <a:ea typeface="ＭＳ Ｐゴシック" charset="-128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45000"/>
                <a:buFont typeface="Wingdings" panose="05000000000000000000" pitchFamily="2" charset="2"/>
                <a:buChar char=""/>
                <a:defRPr lang="fr-FR" sz="20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16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lang="fr-FR" sz="14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4pPr>
              <a:lvl5pPr marL="1924050" indent="-1714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ü"/>
                <a:defRPr lang="fr-FR" sz="12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1867" b="1" dirty="0" err="1"/>
                <a:t>Ids</a:t>
              </a:r>
              <a:endParaRPr lang="fr-FR" sz="1867" b="1" dirty="0"/>
            </a:p>
            <a:p>
              <a:pPr marL="0" indent="0" algn="ctr">
                <a:buNone/>
              </a:pPr>
              <a:r>
                <a:rPr lang="fr-FR" sz="1867" b="1" dirty="0" err="1"/>
                <a:t>Metadata</a:t>
              </a:r>
              <a:endParaRPr lang="fr-FR" sz="1867" b="1" dirty="0"/>
            </a:p>
            <a:p>
              <a:pPr marL="0" indent="0" algn="ctr">
                <a:buNone/>
              </a:pPr>
              <a:r>
                <a:rPr lang="fr-FR" sz="1867" b="1" dirty="0"/>
                <a:t>Index</a:t>
              </a:r>
            </a:p>
          </p:txBody>
        </p:sp>
        <p:sp>
          <p:nvSpPr>
            <p:cNvPr id="26" name="Espace réservé du contenu 2">
              <a:extLst>
                <a:ext uri="{FF2B5EF4-FFF2-40B4-BE49-F238E27FC236}">
                  <a16:creationId xmlns:a16="http://schemas.microsoft.com/office/drawing/2014/main" id="{8CC55E89-85EB-7B46-89B5-CEE9AC1CA95D}"/>
                </a:ext>
              </a:extLst>
            </p:cNvPr>
            <p:cNvSpPr txBox="1">
              <a:spLocks/>
            </p:cNvSpPr>
            <p:nvPr/>
          </p:nvSpPr>
          <p:spPr>
            <a:xfrm>
              <a:off x="7766374" y="5639021"/>
              <a:ext cx="1536171" cy="247041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2400" kern="1200" dirty="0" smtClean="0">
                  <a:solidFill>
                    <a:schemeClr val="tx1"/>
                  </a:solidFill>
                  <a:latin typeface="+mn-lt"/>
                  <a:ea typeface="ＭＳ Ｐゴシック" charset="-128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45000"/>
                <a:buFont typeface="Wingdings" panose="05000000000000000000" pitchFamily="2" charset="2"/>
                <a:buChar char=""/>
                <a:defRPr lang="fr-FR" sz="20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16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lang="fr-FR" sz="14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4pPr>
              <a:lvl5pPr marL="1924050" indent="-1714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ü"/>
                <a:defRPr lang="fr-FR" sz="12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1867" b="1" dirty="0" err="1"/>
                <a:t>Semantics</a:t>
              </a:r>
              <a:endParaRPr lang="fr-FR" sz="1867" b="1" dirty="0"/>
            </a:p>
            <a:p>
              <a:pPr marL="0" indent="0" algn="ctr">
                <a:buNone/>
              </a:pPr>
              <a:r>
                <a:rPr lang="fr-FR" sz="1867" b="1" dirty="0" err="1"/>
                <a:t>Linked</a:t>
              </a:r>
              <a:r>
                <a:rPr lang="fr-FR" sz="1867" b="1" dirty="0"/>
                <a:t> Data</a:t>
              </a:r>
            </a:p>
            <a:p>
              <a:pPr marL="0" indent="0" algn="ctr">
                <a:buNone/>
              </a:pPr>
              <a:r>
                <a:rPr lang="fr-FR" sz="1867" b="1" dirty="0" err="1"/>
                <a:t>Vocabularies</a:t>
              </a:r>
              <a:endParaRPr lang="fr-FR" sz="1867" b="1" dirty="0"/>
            </a:p>
          </p:txBody>
        </p:sp>
        <p:sp>
          <p:nvSpPr>
            <p:cNvPr id="27" name="Espace réservé du contenu 2">
              <a:extLst>
                <a:ext uri="{FF2B5EF4-FFF2-40B4-BE49-F238E27FC236}">
                  <a16:creationId xmlns:a16="http://schemas.microsoft.com/office/drawing/2014/main" id="{6476A8CF-9FC0-904E-8130-C8D55FE1C9E3}"/>
                </a:ext>
              </a:extLst>
            </p:cNvPr>
            <p:cNvSpPr txBox="1">
              <a:spLocks/>
            </p:cNvSpPr>
            <p:nvPr/>
          </p:nvSpPr>
          <p:spPr>
            <a:xfrm>
              <a:off x="9587170" y="5379039"/>
              <a:ext cx="1754595" cy="2470413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2400" kern="1200" dirty="0" smtClean="0">
                  <a:solidFill>
                    <a:schemeClr val="tx1"/>
                  </a:solidFill>
                  <a:latin typeface="+mn-lt"/>
                  <a:ea typeface="ＭＳ Ｐゴシック" charset="-128"/>
                  <a:cs typeface="+mn-cs"/>
                </a:defRPr>
              </a:lvl1pPr>
              <a:lvl2pPr marL="800100" indent="-3429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45000"/>
                <a:buFont typeface="Wingdings" panose="05000000000000000000" pitchFamily="2" charset="2"/>
                <a:buChar char=""/>
                <a:defRPr lang="fr-FR" sz="20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•"/>
                <a:defRPr lang="fr-FR" sz="16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lang="fr-FR" sz="14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4pPr>
              <a:lvl5pPr marL="1924050" indent="-1714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ü"/>
                <a:defRPr lang="fr-FR" sz="1200" b="1" kern="1200" dirty="0" smtClean="0">
                  <a:solidFill>
                    <a:srgbClr val="656565"/>
                  </a:solidFill>
                  <a:latin typeface="+mn-lt"/>
                  <a:ea typeface="ＭＳ Ｐゴシック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1867" b="1" dirty="0"/>
                <a:t>License</a:t>
              </a:r>
            </a:p>
            <a:p>
              <a:pPr marL="0" indent="0" algn="ctr">
                <a:buNone/>
              </a:pPr>
              <a:r>
                <a:rPr lang="fr-FR" sz="1867" b="1" dirty="0" err="1"/>
                <a:t>Well</a:t>
              </a:r>
              <a:r>
                <a:rPr lang="fr-FR" sz="1867" b="1" dirty="0"/>
                <a:t> </a:t>
              </a:r>
              <a:r>
                <a:rPr lang="fr-FR" sz="1867" b="1" dirty="0" err="1"/>
                <a:t>described</a:t>
              </a:r>
              <a:endParaRPr lang="fr-FR" sz="1867" b="1" dirty="0"/>
            </a:p>
            <a:p>
              <a:pPr marL="0" indent="0" algn="ctr">
                <a:buNone/>
              </a:pPr>
              <a:r>
                <a:rPr lang="fr-FR" sz="1867" b="1" dirty="0"/>
                <a:t>Provenance</a:t>
              </a:r>
            </a:p>
            <a:p>
              <a:pPr marL="0" indent="0" algn="ctr">
                <a:buNone/>
              </a:pPr>
              <a:r>
                <a:rPr lang="fr-FR" sz="1867" b="1" dirty="0"/>
                <a:t>Standards</a:t>
              </a:r>
            </a:p>
          </p:txBody>
        </p:sp>
      </p:grpSp>
      <p:pic>
        <p:nvPicPr>
          <p:cNvPr id="29" name="Image 28">
            <a:extLst>
              <a:ext uri="{FF2B5EF4-FFF2-40B4-BE49-F238E27FC236}">
                <a16:creationId xmlns:a16="http://schemas.microsoft.com/office/drawing/2014/main" id="{6F147BAD-6740-1445-A366-36E983FCB36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881" y="4108241"/>
            <a:ext cx="3238562" cy="110111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0646" y="791407"/>
            <a:ext cx="48505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Helvetica" charset="0"/>
              </a:rPr>
              <a:t>Wilkinson et al., </a:t>
            </a:r>
            <a:r>
              <a:rPr lang="fr-FR" sz="1600" b="1" dirty="0">
                <a:latin typeface="Helvetica" charset="0"/>
              </a:rPr>
              <a:t>The FAIR </a:t>
            </a:r>
            <a:r>
              <a:rPr lang="fr-FR" sz="1600" b="1" dirty="0" err="1">
                <a:latin typeface="Helvetica" charset="0"/>
              </a:rPr>
              <a:t>Guiding</a:t>
            </a:r>
            <a:r>
              <a:rPr lang="fr-FR" sz="1600" b="1" dirty="0">
                <a:latin typeface="Helvetica" charset="0"/>
              </a:rPr>
              <a:t> </a:t>
            </a:r>
            <a:r>
              <a:rPr lang="fr-FR" sz="1600" b="1" dirty="0" err="1">
                <a:latin typeface="Helvetica" charset="0"/>
              </a:rPr>
              <a:t>Principles</a:t>
            </a:r>
            <a:r>
              <a:rPr lang="fr-FR" sz="1600" b="1" dirty="0">
                <a:latin typeface="Helvetica" charset="0"/>
              </a:rPr>
              <a:t> for </a:t>
            </a:r>
            <a:r>
              <a:rPr lang="fr-FR" sz="1600" b="1" dirty="0" err="1">
                <a:latin typeface="Helvetica" charset="0"/>
              </a:rPr>
              <a:t>scientific</a:t>
            </a:r>
            <a:r>
              <a:rPr lang="fr-FR" sz="1600" b="1" dirty="0">
                <a:latin typeface="Helvetica" charset="0"/>
              </a:rPr>
              <a:t> data management and </a:t>
            </a:r>
            <a:r>
              <a:rPr lang="fr-FR" sz="1600" b="1" dirty="0" err="1">
                <a:latin typeface="Helvetica" charset="0"/>
              </a:rPr>
              <a:t>stewardship</a:t>
            </a:r>
            <a:r>
              <a:rPr lang="fr-FR" sz="1600" b="1" dirty="0">
                <a:latin typeface="Helvetica" charset="0"/>
              </a:rPr>
              <a:t>.</a:t>
            </a:r>
            <a:r>
              <a:rPr lang="fr-FR" sz="1600" dirty="0">
                <a:latin typeface="Helvetica" charset="0"/>
              </a:rPr>
              <a:t> </a:t>
            </a:r>
            <a:r>
              <a:rPr lang="fr-FR" sz="1600" i="1" dirty="0">
                <a:latin typeface="Helvetica" charset="0"/>
              </a:rPr>
              <a:t>Scientific Data 3 (2016)</a:t>
            </a:r>
          </a:p>
        </p:txBody>
      </p:sp>
    </p:spTree>
    <p:extLst>
      <p:ext uri="{BB962C8B-B14F-4D97-AF65-F5344CB8AC3E}">
        <p14:creationId xmlns:p14="http://schemas.microsoft.com/office/powerpoint/2010/main" val="3820871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BCB7-5B70-7A4C-984F-2F427925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Phenotyping</a:t>
            </a:r>
            <a:r>
              <a:rPr lang="fr-FR" dirty="0"/>
              <a:t> data life cycle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665641" y="1203693"/>
            <a:ext cx="2477729" cy="2247665"/>
            <a:chOff x="238350" y="1977050"/>
            <a:chExt cx="2477729" cy="2247665"/>
          </a:xfrm>
        </p:grpSpPr>
        <p:sp>
          <p:nvSpPr>
            <p:cNvPr id="7" name="Rectangle 6"/>
            <p:cNvSpPr/>
            <p:nvPr/>
          </p:nvSpPr>
          <p:spPr>
            <a:xfrm>
              <a:off x="238350" y="1977050"/>
              <a:ext cx="2477729" cy="22476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190" y="2062073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3846" y="2062073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high 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20526" y="2057256"/>
              <a:ext cx="720080" cy="6480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0190" y="2785337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1970" y="2785337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6413" y="2788351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0190" y="3513290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high 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3846" y="3513290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16017" y="3513353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</a:t>
              </a:r>
            </a:p>
          </p:txBody>
        </p:sp>
      </p:grpSp>
      <p:graphicFrame>
        <p:nvGraphicFramePr>
          <p:cNvPr id="17" name="Tableau 16"/>
          <p:cNvGraphicFramePr>
            <a:graphicFrameLocks noGrp="1"/>
          </p:cNvGraphicFramePr>
          <p:nvPr/>
        </p:nvGraphicFramePr>
        <p:xfrm>
          <a:off x="161925" y="3560496"/>
          <a:ext cx="6078095" cy="1005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57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713">
                  <a:extLst>
                    <a:ext uri="{9D8B030D-6E8A-4147-A177-3AD203B41FA5}">
                      <a16:colId xmlns:a16="http://schemas.microsoft.com/office/drawing/2014/main" val="3238174447"/>
                    </a:ext>
                  </a:extLst>
                </a:gridCol>
                <a:gridCol w="1209993">
                  <a:extLst>
                    <a:ext uri="{9D8B030D-6E8A-4147-A177-3AD203B41FA5}">
                      <a16:colId xmlns:a16="http://schemas.microsoft.com/office/drawing/2014/main" val="4005074759"/>
                    </a:ext>
                  </a:extLst>
                </a:gridCol>
                <a:gridCol w="551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latin typeface="+mn-lt"/>
                        </a:rPr>
                        <a:t>Genotype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latin typeface="+mn-lt"/>
                        </a:rPr>
                        <a:t>Treatment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+mn-lt"/>
                        </a:rPr>
                        <a:t>N</a:t>
                      </a:r>
                      <a:r>
                        <a:rPr lang="fr-FR" sz="1600" baseline="0" dirty="0">
                          <a:latin typeface="+mn-lt"/>
                        </a:rPr>
                        <a:t> input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+mn-lt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latin typeface="+mn-lt"/>
                        </a:rPr>
                        <a:t>Rep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Fusariose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Soissons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>
                          <a:latin typeface="+mn-lt"/>
                        </a:rPr>
                        <a:t>low</a:t>
                      </a:r>
                      <a:r>
                        <a:rPr lang="fr-FR" sz="1600" dirty="0">
                          <a:latin typeface="+mn-lt"/>
                        </a:rPr>
                        <a:t>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u="none" strike="noStrike" dirty="0">
                          <a:effectLst/>
                          <a:latin typeface="+mn-lt"/>
                        </a:rPr>
                        <a:t>15,32253129</a:t>
                      </a:r>
                      <a:endParaRPr lang="fr-FR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15/11/2011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Soissons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>
                          <a:latin typeface="+mn-lt"/>
                        </a:rPr>
                        <a:t>low</a:t>
                      </a:r>
                      <a:r>
                        <a:rPr lang="fr-FR" sz="1600" dirty="0">
                          <a:latin typeface="+mn-lt"/>
                        </a:rPr>
                        <a:t>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u="none" strike="noStrike" dirty="0">
                          <a:effectLst/>
                          <a:latin typeface="+mn-lt"/>
                        </a:rPr>
                        <a:t>15,31430556</a:t>
                      </a:r>
                      <a:endParaRPr lang="fr-FR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16/11/2011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Image 25">
            <a:extLst>
              <a:ext uri="{FF2B5EF4-FFF2-40B4-BE49-F238E27FC236}">
                <a16:creationId xmlns:a16="http://schemas.microsoft.com/office/drawing/2014/main" id="{0655BA8E-8230-1545-AA48-7CC174868928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216" y="4694693"/>
            <a:ext cx="1522512" cy="1321705"/>
          </a:xfrm>
          <a:prstGeom prst="rect">
            <a:avLst/>
          </a:prstGeom>
          <a:ln>
            <a:noFill/>
          </a:ln>
        </p:spPr>
      </p:pic>
      <p:grpSp>
        <p:nvGrpSpPr>
          <p:cNvPr id="27" name="Groupe 26"/>
          <p:cNvGrpSpPr/>
          <p:nvPr/>
        </p:nvGrpSpPr>
        <p:grpSpPr>
          <a:xfrm>
            <a:off x="8048226" y="1513137"/>
            <a:ext cx="1878935" cy="1530385"/>
            <a:chOff x="3923928" y="1268760"/>
            <a:chExt cx="1878935" cy="1530385"/>
          </a:xfrm>
        </p:grpSpPr>
        <p:sp>
          <p:nvSpPr>
            <p:cNvPr id="28" name="Carré corné 27"/>
            <p:cNvSpPr/>
            <p:nvPr/>
          </p:nvSpPr>
          <p:spPr>
            <a:xfrm>
              <a:off x="3923928" y="1268760"/>
              <a:ext cx="1878935" cy="1530385"/>
            </a:xfrm>
            <a:prstGeom prst="foldedCorner">
              <a:avLst>
                <a:gd name="adj" fmla="val 122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02301" y="1339411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high 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4196" y="1339411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high 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14196" y="2060895"/>
              <a:ext cx="720080" cy="6480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Charger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02301" y="2060398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Soissons 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</p:grpSp>
      <p:graphicFrame>
        <p:nvGraphicFramePr>
          <p:cNvPr id="33" name="Tableau 32"/>
          <p:cNvGraphicFramePr>
            <a:graphicFrameLocks noGrp="1"/>
          </p:cNvGraphicFramePr>
          <p:nvPr/>
        </p:nvGraphicFramePr>
        <p:xfrm>
          <a:off x="7403359" y="3521165"/>
          <a:ext cx="3168669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57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 err="1"/>
                        <a:t>Genotype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/>
                        <a:t>Treatment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Fusariose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Soissons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/>
                        <a:t>low</a:t>
                      </a:r>
                      <a:r>
                        <a:rPr lang="fr-FR" sz="1600" dirty="0"/>
                        <a:t> input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6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" name="Image 33">
            <a:extLst>
              <a:ext uri="{FF2B5EF4-FFF2-40B4-BE49-F238E27FC236}">
                <a16:creationId xmlns:a16="http://schemas.microsoft.com/office/drawing/2014/main" id="{E16F8748-A51D-7243-BB47-D54424E42F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65"/>
          <a:stretch/>
        </p:blipFill>
        <p:spPr>
          <a:xfrm>
            <a:off x="3343308" y="4694693"/>
            <a:ext cx="1984299" cy="1476164"/>
          </a:xfrm>
          <a:prstGeom prst="rect">
            <a:avLst/>
          </a:prstGeom>
        </p:spPr>
      </p:pic>
      <p:sp>
        <p:nvSpPr>
          <p:cNvPr id="35" name="Flèche droite 34"/>
          <p:cNvSpPr/>
          <p:nvPr/>
        </p:nvSpPr>
        <p:spPr>
          <a:xfrm>
            <a:off x="5019512" y="2011980"/>
            <a:ext cx="2360611" cy="17213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6" name="ZoneTexte 35"/>
          <p:cNvSpPr txBox="1"/>
          <p:nvPr/>
        </p:nvSpPr>
        <p:spPr>
          <a:xfrm>
            <a:off x="1167185" y="820724"/>
            <a:ext cx="3825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 » data,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pheno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variables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7407429" y="1067836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« 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computed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 » data,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indicators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DE93FD-DA55-DB40-88AD-C6FFCF653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98" y="4432956"/>
            <a:ext cx="3881762" cy="1845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26930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10116</TotalTime>
  <Words>4140</Words>
  <Application>Microsoft Macintosh PowerPoint</Application>
  <PresentationFormat>Grand écran</PresentationFormat>
  <Paragraphs>748</Paragraphs>
  <Slides>64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6" baseType="lpstr">
      <vt:lpstr>Arial</vt:lpstr>
      <vt:lpstr>Bradley Hand</vt:lpstr>
      <vt:lpstr>Calibri</vt:lpstr>
      <vt:lpstr>Calibri Light</vt:lpstr>
      <vt:lpstr>Corbel</vt:lpstr>
      <vt:lpstr>Helvetica</vt:lpstr>
      <vt:lpstr>Noto Sans Symbols</vt:lpstr>
      <vt:lpstr>Raleway</vt:lpstr>
      <vt:lpstr>Times</vt:lpstr>
      <vt:lpstr>Verdana</vt:lpstr>
      <vt:lpstr>Wingdings</vt:lpstr>
      <vt:lpstr>Thème Office</vt:lpstr>
      <vt:lpstr>Phenotyping to omic plant data organization and description using MIAPPE and ontologies</vt:lpstr>
      <vt:lpstr>Overview</vt:lpstr>
      <vt:lpstr>Plant Phenotyping standards: WHY </vt:lpstr>
      <vt:lpstr>Présentation PowerPoint</vt:lpstr>
      <vt:lpstr>Genome / Environment / Phenome</vt:lpstr>
      <vt:lpstr>Europe open access and interoperability policy</vt:lpstr>
      <vt:lpstr>5 stars Open Data</vt:lpstr>
      <vt:lpstr>FAIR Data Principles</vt:lpstr>
      <vt:lpstr>Phenotyping data life cycle</vt:lpstr>
      <vt:lpstr>Plant Phenotyping Life cycle</vt:lpstr>
      <vt:lpstr>Challenges for phenomics data</vt:lpstr>
      <vt:lpstr>Plant Data StandardS : WHO</vt:lpstr>
      <vt:lpstr>Interoperability in International network</vt:lpstr>
      <vt:lpstr>Plant data standards contributors</vt:lpstr>
      <vt:lpstr>Sharing standards: standards registries</vt:lpstr>
      <vt:lpstr>Community driven recomendations</vt:lpstr>
      <vt:lpstr>Plant Data StandardS : WHAT</vt:lpstr>
      <vt:lpstr>Data standards for FAIR</vt:lpstr>
      <vt:lpstr>Phenotype Semantic Standard: Ontologies</vt:lpstr>
      <vt:lpstr>Plant Structure Standard</vt:lpstr>
      <vt:lpstr>Plant Structure Standard : MIAPPE</vt:lpstr>
      <vt:lpstr>Plant Structure Standard</vt:lpstr>
      <vt:lpstr>MIAPPE Semantic: PPEO</vt:lpstr>
      <vt:lpstr>MIAPPE Semantic: PPEO</vt:lpstr>
      <vt:lpstr>Plant Technical Standard</vt:lpstr>
      <vt:lpstr>REST - Representational State Transfer</vt:lpstr>
      <vt:lpstr>Standardized Specification </vt:lpstr>
      <vt:lpstr>BrAPI data model</vt:lpstr>
      <vt:lpstr>Data repositories &amp; Data portals</vt:lpstr>
      <vt:lpstr>MIAPPE File Archive</vt:lpstr>
      <vt:lpstr>MIAPPE File: Poplar Phenology dataset  </vt:lpstr>
      <vt:lpstr>Overview</vt:lpstr>
      <vt:lpstr>Minimum Information About a plant Phenotyping ExperIMent</vt:lpstr>
      <vt:lpstr>Capturing important information about phenotyping experiments using the MIAPPE standard</vt:lpstr>
      <vt:lpstr>Présentation PowerPoint</vt:lpstr>
      <vt:lpstr>Présentation PowerPoint</vt:lpstr>
      <vt:lpstr>MIAPPE 1.1 Overview</vt:lpstr>
      <vt:lpstr>MIAPPE V1.1 Overview the (ISA) backbone</vt:lpstr>
      <vt:lpstr>MIAPPE V1.1 Overview Data file content</vt:lpstr>
      <vt:lpstr>MIAPPE main sections – Investigation</vt:lpstr>
      <vt:lpstr>MIAPPE main sections – Study</vt:lpstr>
      <vt:lpstr>MIAPPE v1.1 Study Metadata</vt:lpstr>
      <vt:lpstr>MIAPPE main sections – Biological material</vt:lpstr>
      <vt:lpstr>MIAPPE main sections – Biological material</vt:lpstr>
      <vt:lpstr>MIAPPE main sections – Observed Variable (Assay)</vt:lpstr>
      <vt:lpstr>MIAPPE v1.1 Metadata</vt:lpstr>
      <vt:lpstr>MIAPPE main sections – Observation Unit, Samples</vt:lpstr>
      <vt:lpstr>MIAPPE main sections – Observation Unit, Samples</vt:lpstr>
      <vt:lpstr>MIAPPE main sections – Observation Unit, Samples</vt:lpstr>
      <vt:lpstr>MIAPPE V1.1 data model – Other Important sections</vt:lpstr>
      <vt:lpstr>MIAPPE main sections – Experimental Factor</vt:lpstr>
      <vt:lpstr>MIAPPE main sections – Event</vt:lpstr>
      <vt:lpstr>MIAPPE main sections – Environment</vt:lpstr>
      <vt:lpstr>Perspectives</vt:lpstr>
      <vt:lpstr>Overview</vt:lpstr>
      <vt:lpstr>Phenomic to omic : key shared resource / interoperability pivot</vt:lpstr>
      <vt:lpstr>Phenomic to omic : key shared resource / interoperability pivot</vt:lpstr>
      <vt:lpstr>Phenomic to omic : key shared resource / interoperability pivot</vt:lpstr>
      <vt:lpstr>Phenomic to omic : key shared resource / interoperability pivot</vt:lpstr>
      <vt:lpstr>Description of Plant Sample Data</vt:lpstr>
      <vt:lpstr>Plant-miappe.json</vt:lpstr>
      <vt:lpstr>Plant-miappe.json</vt:lpstr>
      <vt:lpstr>Perspectives</vt:lpstr>
      <vt:lpstr>Take Home message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Cyril Pommier</cp:lastModifiedBy>
  <cp:revision>126</cp:revision>
  <dcterms:created xsi:type="dcterms:W3CDTF">2019-12-11T10:12:20Z</dcterms:created>
  <dcterms:modified xsi:type="dcterms:W3CDTF">2021-09-22T15:21:58Z</dcterms:modified>
</cp:coreProperties>
</file>